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05"/>
  </p:notesMasterIdLst>
  <p:sldIdLst>
    <p:sldId id="1014" r:id="rId2"/>
    <p:sldId id="1016" r:id="rId3"/>
    <p:sldId id="1071" r:id="rId4"/>
    <p:sldId id="1114" r:id="rId5"/>
    <p:sldId id="1156" r:id="rId6"/>
    <p:sldId id="1157" r:id="rId7"/>
    <p:sldId id="1123" r:id="rId8"/>
    <p:sldId id="1117" r:id="rId9"/>
    <p:sldId id="1118" r:id="rId10"/>
    <p:sldId id="1158" r:id="rId11"/>
    <p:sldId id="1115" r:id="rId12"/>
    <p:sldId id="1159" r:id="rId13"/>
    <p:sldId id="1112" r:id="rId14"/>
    <p:sldId id="1080" r:id="rId15"/>
    <p:sldId id="1075" r:id="rId16"/>
    <p:sldId id="1076" r:id="rId17"/>
    <p:sldId id="1153" r:id="rId18"/>
    <p:sldId id="1047" r:id="rId19"/>
    <p:sldId id="609" r:id="rId20"/>
    <p:sldId id="610" r:id="rId21"/>
    <p:sldId id="611" r:id="rId22"/>
    <p:sldId id="612" r:id="rId23"/>
    <p:sldId id="613" r:id="rId24"/>
    <p:sldId id="614" r:id="rId25"/>
    <p:sldId id="618" r:id="rId26"/>
    <p:sldId id="619" r:id="rId27"/>
    <p:sldId id="620" r:id="rId28"/>
    <p:sldId id="621" r:id="rId29"/>
    <p:sldId id="617" r:id="rId30"/>
    <p:sldId id="839" r:id="rId31"/>
    <p:sldId id="1056" r:id="rId32"/>
    <p:sldId id="1144" r:id="rId33"/>
    <p:sldId id="1152" r:id="rId34"/>
    <p:sldId id="1127" r:id="rId35"/>
    <p:sldId id="1078" r:id="rId36"/>
    <p:sldId id="1086" r:id="rId37"/>
    <p:sldId id="1143" r:id="rId38"/>
    <p:sldId id="1106" r:id="rId39"/>
    <p:sldId id="1097" r:id="rId40"/>
    <p:sldId id="1100" r:id="rId41"/>
    <p:sldId id="1102" r:id="rId42"/>
    <p:sldId id="1103" r:id="rId43"/>
    <p:sldId id="1101" r:id="rId44"/>
    <p:sldId id="1104" r:id="rId45"/>
    <p:sldId id="1105" r:id="rId46"/>
    <p:sldId id="1107" r:id="rId47"/>
    <p:sldId id="1108" r:id="rId48"/>
    <p:sldId id="1109" r:id="rId49"/>
    <p:sldId id="1111" r:id="rId50"/>
    <p:sldId id="1128" r:id="rId51"/>
    <p:sldId id="1110" r:id="rId52"/>
    <p:sldId id="1160" r:id="rId53"/>
    <p:sldId id="1129" r:id="rId54"/>
    <p:sldId id="1161" r:id="rId55"/>
    <p:sldId id="1154" r:id="rId56"/>
    <p:sldId id="1130" r:id="rId57"/>
    <p:sldId id="1131" r:id="rId58"/>
    <p:sldId id="1162" r:id="rId59"/>
    <p:sldId id="1132" r:id="rId60"/>
    <p:sldId id="335" r:id="rId61"/>
    <p:sldId id="260" r:id="rId62"/>
    <p:sldId id="263" r:id="rId63"/>
    <p:sldId id="264" r:id="rId64"/>
    <p:sldId id="1139" r:id="rId65"/>
    <p:sldId id="265" r:id="rId66"/>
    <p:sldId id="1049" r:id="rId67"/>
    <p:sldId id="1133" r:id="rId68"/>
    <p:sldId id="1073" r:id="rId69"/>
    <p:sldId id="1070" r:id="rId70"/>
    <p:sldId id="1155" r:id="rId71"/>
    <p:sldId id="1134" r:id="rId72"/>
    <p:sldId id="1055" r:id="rId73"/>
    <p:sldId id="1138" r:id="rId74"/>
    <p:sldId id="1141" r:id="rId75"/>
    <p:sldId id="1059" r:id="rId76"/>
    <p:sldId id="1058" r:id="rId77"/>
    <p:sldId id="1060" r:id="rId78"/>
    <p:sldId id="1061" r:id="rId79"/>
    <p:sldId id="1062" r:id="rId80"/>
    <p:sldId id="1063" r:id="rId81"/>
    <p:sldId id="1064" r:id="rId82"/>
    <p:sldId id="1065" r:id="rId83"/>
    <p:sldId id="1066" r:id="rId84"/>
    <p:sldId id="1067" r:id="rId85"/>
    <p:sldId id="1068" r:id="rId86"/>
    <p:sldId id="1054" r:id="rId87"/>
    <p:sldId id="1135" r:id="rId88"/>
    <p:sldId id="1136" r:id="rId89"/>
    <p:sldId id="1142" r:id="rId90"/>
    <p:sldId id="1077" r:id="rId91"/>
    <p:sldId id="1137" r:id="rId92"/>
    <p:sldId id="1084" r:id="rId93"/>
    <p:sldId id="1163" r:id="rId94"/>
    <p:sldId id="1164" r:id="rId95"/>
    <p:sldId id="1087" r:id="rId96"/>
    <p:sldId id="1088" r:id="rId97"/>
    <p:sldId id="1091" r:id="rId98"/>
    <p:sldId id="1072" r:id="rId99"/>
    <p:sldId id="1092" r:id="rId100"/>
    <p:sldId id="1167" r:id="rId101"/>
    <p:sldId id="1098" r:id="rId102"/>
    <p:sldId id="1165" r:id="rId103"/>
    <p:sldId id="1166" r:id="rId10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2D5"/>
    <a:srgbClr val="7F4BDC"/>
    <a:srgbClr val="826EB4"/>
    <a:srgbClr val="88E7DA"/>
    <a:srgbClr val="422389"/>
    <a:srgbClr val="FFC002"/>
    <a:srgbClr val="FFFAB9"/>
    <a:srgbClr val="FFFDD1"/>
    <a:srgbClr val="FFC800"/>
    <a:srgbClr val="AF9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3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E32E3-6B5A-7A42-8F50-9ABD9853C808}" type="datetimeFigureOut">
              <a:rPr kumimoji="1" lang="ko-Kore-KR" altLang="en-US" smtClean="0"/>
              <a:t>3/20/24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30B2D-4D06-5945-BCDC-5FC419D782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92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3/20/24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71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3/20/24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21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3/20/24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074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3/20/24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053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3/20/24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809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3/20/24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09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3/20/24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50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3/20/24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42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3/20/24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82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3/20/24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71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3/20/24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13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ED39-66A0-F74F-B63B-6ED18F65BD94}" type="datetimeFigureOut">
              <a:rPr kumimoji="1" lang="ko-Kore-KR" altLang="en-US" smtClean="0"/>
              <a:t>3/20/24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06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mailto:dh-rim@hanmail.net" TargetMode="External"/><Relationship Id="rId2" Type="http://schemas.openxmlformats.org/officeDocument/2006/relationships/hyperlink" Target="https://github.com/dhrim/profil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7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947A3-D752-0772-3BFD-FFBE47CEC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D18FB4-DD3F-C0BC-3589-845D651E0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47F370A-E40F-EB34-1DC4-8C808C1AD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9159" b="55708"/>
          <a:stretch/>
        </p:blipFill>
        <p:spPr>
          <a:xfrm>
            <a:off x="1832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F8927C-FF6F-9A84-8538-7C6198F8A14F}"/>
              </a:ext>
            </a:extLst>
          </p:cNvPr>
          <p:cNvSpPr txBox="1">
            <a:spLocks/>
          </p:cNvSpPr>
          <p:nvPr/>
        </p:nvSpPr>
        <p:spPr>
          <a:xfrm>
            <a:off x="517660" y="2497729"/>
            <a:ext cx="8361498" cy="1700073"/>
          </a:xfrm>
          <a:prstGeom prst="rect">
            <a:avLst/>
          </a:prstGeom>
        </p:spPr>
        <p:txBody>
          <a:bodyPr wrap="square" lIns="0" rIns="90000" anchor="t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5400" b="0" i="0" kern="1200" spc="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3FA1E-F34A-5A23-927B-546C8E41DC66}"/>
              </a:ext>
            </a:extLst>
          </p:cNvPr>
          <p:cNvSpPr txBox="1"/>
          <p:nvPr/>
        </p:nvSpPr>
        <p:spPr>
          <a:xfrm>
            <a:off x="2853804" y="1102160"/>
            <a:ext cx="6230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디지털치료제와</a:t>
            </a:r>
            <a:endParaRPr kumimoji="1" lang="en-US" altLang="ko-KR" sz="4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4800" dirty="0">
                <a:solidFill>
                  <a:schemeClr val="bg1"/>
                </a:solidFill>
              </a:rPr>
              <a:t>AI</a:t>
            </a:r>
          </a:p>
          <a:p>
            <a:pPr algn="ctr"/>
            <a:endParaRPr kumimoji="1"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2F5BA-1837-0D79-DE53-7B6251154509}"/>
              </a:ext>
            </a:extLst>
          </p:cNvPr>
          <p:cNvSpPr txBox="1"/>
          <p:nvPr/>
        </p:nvSpPr>
        <p:spPr>
          <a:xfrm>
            <a:off x="2980720" y="4589537"/>
            <a:ext cx="623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임도형</a:t>
            </a:r>
            <a:endParaRPr kumimoji="1" lang="en-US" altLang="ko-KR" sz="4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로완 </a:t>
            </a:r>
            <a:r>
              <a:rPr kumimoji="1" lang="en-US" altLang="ko-KR" sz="2800" dirty="0">
                <a:solidFill>
                  <a:schemeClr val="bg1"/>
                </a:solidFill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423237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DTx </a:t>
            </a:r>
            <a:r>
              <a:rPr kumimoji="1" lang="ko-KR" altLang="en-US" dirty="0"/>
              <a:t>사례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국내</a:t>
            </a:r>
            <a:endParaRPr kumimoji="1" lang="ko-Kore-US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F5616A-61C7-3989-85B8-801D99330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953" y="359377"/>
            <a:ext cx="4584699" cy="6119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22EC4-12C6-FAD4-45E6-DA54A7253CB4}"/>
              </a:ext>
            </a:extLst>
          </p:cNvPr>
          <p:cNvSpPr txBox="1"/>
          <p:nvPr/>
        </p:nvSpPr>
        <p:spPr>
          <a:xfrm>
            <a:off x="10297390" y="6026728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확증임상</a:t>
            </a:r>
            <a:r>
              <a:rPr kumimoji="1" lang="ko-KR" altLang="en-US" dirty="0"/>
              <a:t> </a:t>
            </a:r>
            <a:r>
              <a:rPr kumimoji="1" lang="ko-Kore-US" altLang="en-US"/>
              <a:t>승인</a:t>
            </a:r>
          </a:p>
        </p:txBody>
      </p:sp>
    </p:spTree>
    <p:extLst>
      <p:ext uri="{BB962C8B-B14F-4D97-AF65-F5344CB8AC3E}">
        <p14:creationId xmlns:p14="http://schemas.microsoft.com/office/powerpoint/2010/main" val="19906628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7">
            <a:extLst>
              <a:ext uri="{FF2B5EF4-FFF2-40B4-BE49-F238E27FC236}">
                <a16:creationId xmlns:a16="http://schemas.microsoft.com/office/drawing/2014/main" id="{1B0CF032-7A03-98A4-C721-7D022F86B300}"/>
              </a:ext>
            </a:extLst>
          </p:cNvPr>
          <p:cNvSpPr txBox="1">
            <a:spLocks/>
          </p:cNvSpPr>
          <p:nvPr/>
        </p:nvSpPr>
        <p:spPr>
          <a:xfrm>
            <a:off x="388794" y="5465314"/>
            <a:ext cx="1941662" cy="9670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1. </a:t>
            </a:r>
            <a:r>
              <a:rPr lang="ko-KR" altLang="en-US" sz="1400" b="1" dirty="0"/>
              <a:t>오늘의 학습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매일 정해진 커리큘럼 순차 학습</a:t>
            </a:r>
            <a:endParaRPr lang="en-US" altLang="ko-KR" sz="1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B35B3B-1DF4-63BF-C3D8-87405DE648F5}"/>
              </a:ext>
            </a:extLst>
          </p:cNvPr>
          <p:cNvGrpSpPr/>
          <p:nvPr/>
        </p:nvGrpSpPr>
        <p:grpSpPr>
          <a:xfrm>
            <a:off x="376916" y="1367879"/>
            <a:ext cx="2032748" cy="3907408"/>
            <a:chOff x="7980596" y="770776"/>
            <a:chExt cx="2479208" cy="4859248"/>
          </a:xfrm>
        </p:grpSpPr>
        <p:sp>
          <p:nvSpPr>
            <p:cNvPr id="4" name="Case">
              <a:extLst>
                <a:ext uri="{FF2B5EF4-FFF2-40B4-BE49-F238E27FC236}">
                  <a16:creationId xmlns:a16="http://schemas.microsoft.com/office/drawing/2014/main" id="{66711B5F-A6F1-4C13-BAFD-53FC8E203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596" y="77077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Button">
              <a:extLst>
                <a:ext uri="{FF2B5EF4-FFF2-40B4-BE49-F238E27FC236}">
                  <a16:creationId xmlns:a16="http://schemas.microsoft.com/office/drawing/2014/main" id="{07EA6EC8-E701-1F36-D4FE-D7C82DFF5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3" y="535421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Camera">
              <a:extLst>
                <a:ext uri="{FF2B5EF4-FFF2-40B4-BE49-F238E27FC236}">
                  <a16:creationId xmlns:a16="http://schemas.microsoft.com/office/drawing/2014/main" id="{50E69C73-8ED6-A074-0EC8-0774B8529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6603" y="89473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Speaker">
              <a:extLst>
                <a:ext uri="{FF2B5EF4-FFF2-40B4-BE49-F238E27FC236}">
                  <a16:creationId xmlns:a16="http://schemas.microsoft.com/office/drawing/2014/main" id="{D22A3174-458E-FF7B-4F0C-F1FD7867E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5062" y="95671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Display">
              <a:extLst>
                <a:ext uri="{FF2B5EF4-FFF2-40B4-BE49-F238E27FC236}">
                  <a16:creationId xmlns:a16="http://schemas.microsoft.com/office/drawing/2014/main" id="{FEE362F8-D7F1-A001-296C-EABAACED7F6B}"/>
                </a:ext>
              </a:extLst>
            </p:cNvPr>
            <p:cNvSpPr/>
            <p:nvPr/>
          </p:nvSpPr>
          <p:spPr>
            <a:xfrm>
              <a:off x="8077200" y="1185526"/>
              <a:ext cx="2286000" cy="4064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1608D44-82BD-A320-0E1F-53CC32E12D56}"/>
              </a:ext>
            </a:extLst>
          </p:cNvPr>
          <p:cNvGrpSpPr/>
          <p:nvPr/>
        </p:nvGrpSpPr>
        <p:grpSpPr>
          <a:xfrm>
            <a:off x="2721904" y="1367879"/>
            <a:ext cx="2032748" cy="3907408"/>
            <a:chOff x="7980596" y="770776"/>
            <a:chExt cx="2479208" cy="4859248"/>
          </a:xfrm>
        </p:grpSpPr>
        <p:sp>
          <p:nvSpPr>
            <p:cNvPr id="10" name="Case">
              <a:extLst>
                <a:ext uri="{FF2B5EF4-FFF2-40B4-BE49-F238E27FC236}">
                  <a16:creationId xmlns:a16="http://schemas.microsoft.com/office/drawing/2014/main" id="{0658F4B8-B18E-D343-372A-8AFD97142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596" y="77077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Button">
              <a:extLst>
                <a:ext uri="{FF2B5EF4-FFF2-40B4-BE49-F238E27FC236}">
                  <a16:creationId xmlns:a16="http://schemas.microsoft.com/office/drawing/2014/main" id="{61625B64-B8E8-5B8E-1EDB-3CB8BAC50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3" y="535421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Camera">
              <a:extLst>
                <a:ext uri="{FF2B5EF4-FFF2-40B4-BE49-F238E27FC236}">
                  <a16:creationId xmlns:a16="http://schemas.microsoft.com/office/drawing/2014/main" id="{A1061FBA-C0FE-B531-1C0D-387526761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6603" y="89473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Speaker">
              <a:extLst>
                <a:ext uri="{FF2B5EF4-FFF2-40B4-BE49-F238E27FC236}">
                  <a16:creationId xmlns:a16="http://schemas.microsoft.com/office/drawing/2014/main" id="{FFA57615-83BA-A9AF-3A50-7FD22445D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5062" y="95671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Display">
              <a:extLst>
                <a:ext uri="{FF2B5EF4-FFF2-40B4-BE49-F238E27FC236}">
                  <a16:creationId xmlns:a16="http://schemas.microsoft.com/office/drawing/2014/main" id="{31531323-CFA2-EDAE-1450-54E85B0D7799}"/>
                </a:ext>
              </a:extLst>
            </p:cNvPr>
            <p:cNvSpPr/>
            <p:nvPr/>
          </p:nvSpPr>
          <p:spPr>
            <a:xfrm>
              <a:off x="8077200" y="1185526"/>
              <a:ext cx="2286000" cy="4064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367CED-9D82-0B35-AB46-0BD8256EF2E2}"/>
              </a:ext>
            </a:extLst>
          </p:cNvPr>
          <p:cNvGrpSpPr/>
          <p:nvPr/>
        </p:nvGrpSpPr>
        <p:grpSpPr>
          <a:xfrm>
            <a:off x="5066892" y="1381650"/>
            <a:ext cx="2032748" cy="3907408"/>
            <a:chOff x="7980596" y="770776"/>
            <a:chExt cx="2479208" cy="4859248"/>
          </a:xfrm>
        </p:grpSpPr>
        <p:sp>
          <p:nvSpPr>
            <p:cNvPr id="16" name="Case">
              <a:extLst>
                <a:ext uri="{FF2B5EF4-FFF2-40B4-BE49-F238E27FC236}">
                  <a16:creationId xmlns:a16="http://schemas.microsoft.com/office/drawing/2014/main" id="{ACC6BF4D-48EC-6713-2F49-29C24714D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596" y="77077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Button">
              <a:extLst>
                <a:ext uri="{FF2B5EF4-FFF2-40B4-BE49-F238E27FC236}">
                  <a16:creationId xmlns:a16="http://schemas.microsoft.com/office/drawing/2014/main" id="{8FEF1477-F264-3051-E5A3-0467C1348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3" y="535421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Camera">
              <a:extLst>
                <a:ext uri="{FF2B5EF4-FFF2-40B4-BE49-F238E27FC236}">
                  <a16:creationId xmlns:a16="http://schemas.microsoft.com/office/drawing/2014/main" id="{8CE9514C-C7AC-B649-70D8-FE1D8822C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6603" y="89473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Speaker">
              <a:extLst>
                <a:ext uri="{FF2B5EF4-FFF2-40B4-BE49-F238E27FC236}">
                  <a16:creationId xmlns:a16="http://schemas.microsoft.com/office/drawing/2014/main" id="{D39125DE-C9E1-8E00-1694-89A0C3B75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5062" y="95671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Display">
              <a:extLst>
                <a:ext uri="{FF2B5EF4-FFF2-40B4-BE49-F238E27FC236}">
                  <a16:creationId xmlns:a16="http://schemas.microsoft.com/office/drawing/2014/main" id="{DFD4AE58-037C-E628-D87B-126C026A5BB8}"/>
                </a:ext>
              </a:extLst>
            </p:cNvPr>
            <p:cNvSpPr/>
            <p:nvPr/>
          </p:nvSpPr>
          <p:spPr>
            <a:xfrm>
              <a:off x="8077200" y="1185526"/>
              <a:ext cx="2286000" cy="4064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BF37F5B-8B87-AE22-67C3-A03183438C57}"/>
              </a:ext>
            </a:extLst>
          </p:cNvPr>
          <p:cNvGrpSpPr/>
          <p:nvPr/>
        </p:nvGrpSpPr>
        <p:grpSpPr>
          <a:xfrm>
            <a:off x="7411880" y="1395421"/>
            <a:ext cx="2032748" cy="3907408"/>
            <a:chOff x="7980596" y="770776"/>
            <a:chExt cx="2479208" cy="4859248"/>
          </a:xfrm>
        </p:grpSpPr>
        <p:sp>
          <p:nvSpPr>
            <p:cNvPr id="22" name="Case">
              <a:extLst>
                <a:ext uri="{FF2B5EF4-FFF2-40B4-BE49-F238E27FC236}">
                  <a16:creationId xmlns:a16="http://schemas.microsoft.com/office/drawing/2014/main" id="{FB6A84F2-40A0-11B5-A0CB-36104BB99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596" y="77077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Button">
              <a:extLst>
                <a:ext uri="{FF2B5EF4-FFF2-40B4-BE49-F238E27FC236}">
                  <a16:creationId xmlns:a16="http://schemas.microsoft.com/office/drawing/2014/main" id="{A67049AE-C91F-B1E5-3EFD-ADACDE8E4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3" y="535421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Camera">
              <a:extLst>
                <a:ext uri="{FF2B5EF4-FFF2-40B4-BE49-F238E27FC236}">
                  <a16:creationId xmlns:a16="http://schemas.microsoft.com/office/drawing/2014/main" id="{FF9B648B-1624-4930-3BA3-060AC358C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6603" y="89473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Speaker">
              <a:extLst>
                <a:ext uri="{FF2B5EF4-FFF2-40B4-BE49-F238E27FC236}">
                  <a16:creationId xmlns:a16="http://schemas.microsoft.com/office/drawing/2014/main" id="{D120BEA9-BBF8-6F47-B55C-91A21D97E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5062" y="95671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Display">
              <a:extLst>
                <a:ext uri="{FF2B5EF4-FFF2-40B4-BE49-F238E27FC236}">
                  <a16:creationId xmlns:a16="http://schemas.microsoft.com/office/drawing/2014/main" id="{5A7AB488-796E-9227-50C2-F510C29394D0}"/>
                </a:ext>
              </a:extLst>
            </p:cNvPr>
            <p:cNvSpPr/>
            <p:nvPr/>
          </p:nvSpPr>
          <p:spPr>
            <a:xfrm>
              <a:off x="8077200" y="1185526"/>
              <a:ext cx="2286000" cy="40640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806F525-C7FD-296B-5616-28110B0909B8}"/>
              </a:ext>
            </a:extLst>
          </p:cNvPr>
          <p:cNvGrpSpPr/>
          <p:nvPr/>
        </p:nvGrpSpPr>
        <p:grpSpPr>
          <a:xfrm>
            <a:off x="9756868" y="1367879"/>
            <a:ext cx="2032748" cy="3907408"/>
            <a:chOff x="7980596" y="770776"/>
            <a:chExt cx="2479208" cy="4859248"/>
          </a:xfrm>
        </p:grpSpPr>
        <p:sp>
          <p:nvSpPr>
            <p:cNvPr id="28" name="Case">
              <a:extLst>
                <a:ext uri="{FF2B5EF4-FFF2-40B4-BE49-F238E27FC236}">
                  <a16:creationId xmlns:a16="http://schemas.microsoft.com/office/drawing/2014/main" id="{CA131121-0533-CAE9-8900-3730CA698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596" y="77077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Button">
              <a:extLst>
                <a:ext uri="{FF2B5EF4-FFF2-40B4-BE49-F238E27FC236}">
                  <a16:creationId xmlns:a16="http://schemas.microsoft.com/office/drawing/2014/main" id="{9370BA0C-958C-2CDE-91F5-B1536FC9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3" y="535421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Camera">
              <a:extLst>
                <a:ext uri="{FF2B5EF4-FFF2-40B4-BE49-F238E27FC236}">
                  <a16:creationId xmlns:a16="http://schemas.microsoft.com/office/drawing/2014/main" id="{4D26506A-D367-A14A-F1EA-65B5072A0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6603" y="89473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Speaker">
              <a:extLst>
                <a:ext uri="{FF2B5EF4-FFF2-40B4-BE49-F238E27FC236}">
                  <a16:creationId xmlns:a16="http://schemas.microsoft.com/office/drawing/2014/main" id="{77EED906-AC79-390E-A16F-3D3F95540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5062" y="95671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Display">
              <a:extLst>
                <a:ext uri="{FF2B5EF4-FFF2-40B4-BE49-F238E27FC236}">
                  <a16:creationId xmlns:a16="http://schemas.microsoft.com/office/drawing/2014/main" id="{EC50C2F3-A59D-9B3E-677A-F20A2E8FAF03}"/>
                </a:ext>
              </a:extLst>
            </p:cNvPr>
            <p:cNvSpPr/>
            <p:nvPr/>
          </p:nvSpPr>
          <p:spPr>
            <a:xfrm>
              <a:off x="8077200" y="1185526"/>
              <a:ext cx="2286000" cy="40640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E043B59-CF3A-18DB-A66A-E5379FFA79E8}"/>
              </a:ext>
            </a:extLst>
          </p:cNvPr>
          <p:cNvSpPr txBox="1">
            <a:spLocks/>
          </p:cNvSpPr>
          <p:nvPr/>
        </p:nvSpPr>
        <p:spPr>
          <a:xfrm>
            <a:off x="2767446" y="5465314"/>
            <a:ext cx="1941662" cy="9670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2. THI,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VAS</a:t>
            </a:r>
            <a:r>
              <a:rPr lang="ko-KR" altLang="en-US" sz="1400" b="1" dirty="0"/>
              <a:t>진단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이명장애척도 점수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인지왜곡상태 진단</a:t>
            </a:r>
            <a:endParaRPr lang="en-US" altLang="ko-KR" sz="1400" dirty="0"/>
          </a:p>
        </p:txBody>
      </p:sp>
      <p:sp>
        <p:nvSpPr>
          <p:cNvPr id="34" name="텍스트 개체 틀 7">
            <a:extLst>
              <a:ext uri="{FF2B5EF4-FFF2-40B4-BE49-F238E27FC236}">
                <a16:creationId xmlns:a16="http://schemas.microsoft.com/office/drawing/2014/main" id="{74B41F16-3699-E9DD-F597-2E388A080092}"/>
              </a:ext>
            </a:extLst>
          </p:cNvPr>
          <p:cNvSpPr txBox="1">
            <a:spLocks/>
          </p:cNvSpPr>
          <p:nvPr/>
        </p:nvSpPr>
        <p:spPr>
          <a:xfrm>
            <a:off x="5112434" y="5465314"/>
            <a:ext cx="1941662" cy="9670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3. </a:t>
            </a:r>
            <a:r>
              <a:rPr lang="ko-KR" altLang="en-US" sz="1400" b="1" dirty="0"/>
              <a:t>생각기록지</a:t>
            </a:r>
            <a:br>
              <a:rPr lang="en-US" altLang="ko-KR" sz="1400" dirty="0"/>
            </a:br>
            <a:r>
              <a:rPr lang="en-US" altLang="ko-KR" sz="1400" dirty="0"/>
              <a:t> -</a:t>
            </a:r>
            <a:r>
              <a:rPr lang="ko-KR" altLang="en-US" sz="1400" dirty="0"/>
              <a:t> 환자의 자가기록</a:t>
            </a:r>
            <a:br>
              <a:rPr lang="en-US" altLang="ko-KR" sz="1400" dirty="0"/>
            </a:br>
            <a:r>
              <a:rPr lang="en-US" altLang="ko-KR" sz="1400" dirty="0"/>
              <a:t> - </a:t>
            </a:r>
            <a:r>
              <a:rPr lang="ko-KR" altLang="en-US" sz="1400" dirty="0"/>
              <a:t>감정기록에 대한 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피드백 통해 인식개선 </a:t>
            </a:r>
            <a:endParaRPr lang="en-US" altLang="ko-KR" sz="1400" dirty="0"/>
          </a:p>
        </p:txBody>
      </p:sp>
      <p:sp>
        <p:nvSpPr>
          <p:cNvPr id="35" name="텍스트 개체 틀 7">
            <a:extLst>
              <a:ext uri="{FF2B5EF4-FFF2-40B4-BE49-F238E27FC236}">
                <a16:creationId xmlns:a16="http://schemas.microsoft.com/office/drawing/2014/main" id="{26497AAF-F231-E4C8-3B95-B9646E8F3E54}"/>
              </a:ext>
            </a:extLst>
          </p:cNvPr>
          <p:cNvSpPr txBox="1">
            <a:spLocks/>
          </p:cNvSpPr>
          <p:nvPr/>
        </p:nvSpPr>
        <p:spPr>
          <a:xfrm>
            <a:off x="7491087" y="5465314"/>
            <a:ext cx="1941662" cy="9670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4. </a:t>
            </a:r>
            <a:r>
              <a:rPr lang="ko-KR" altLang="en-US" sz="1400" b="1"/>
              <a:t>교육콘텐츠</a:t>
            </a:r>
            <a:br>
              <a:rPr lang="en-US" altLang="ko-KR" sz="1400" dirty="0"/>
            </a:br>
            <a:r>
              <a:rPr lang="en-US" altLang="ko-KR" sz="1400" dirty="0"/>
              <a:t> -</a:t>
            </a:r>
            <a:r>
              <a:rPr lang="ko-KR" altLang="en-US" sz="1400" dirty="0"/>
              <a:t> 콘텐츠 </a:t>
            </a:r>
            <a:r>
              <a:rPr lang="en-US" altLang="ko-KR" sz="1400" dirty="0"/>
              <a:t>50</a:t>
            </a:r>
            <a:r>
              <a:rPr lang="ko-KR" altLang="en-US" sz="1400" dirty="0"/>
              <a:t>종 자체개발</a:t>
            </a:r>
          </a:p>
        </p:txBody>
      </p:sp>
      <p:sp>
        <p:nvSpPr>
          <p:cNvPr id="36" name="텍스트 개체 틀 7">
            <a:extLst>
              <a:ext uri="{FF2B5EF4-FFF2-40B4-BE49-F238E27FC236}">
                <a16:creationId xmlns:a16="http://schemas.microsoft.com/office/drawing/2014/main" id="{DAA4BFB8-ECA5-0274-B518-DE871D377633}"/>
              </a:ext>
            </a:extLst>
          </p:cNvPr>
          <p:cNvSpPr txBox="1">
            <a:spLocks/>
          </p:cNvSpPr>
          <p:nvPr/>
        </p:nvSpPr>
        <p:spPr>
          <a:xfrm>
            <a:off x="9816951" y="5465313"/>
            <a:ext cx="1941662" cy="9670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5. </a:t>
            </a:r>
            <a:r>
              <a:rPr lang="ko-KR" altLang="en-US" sz="1400" b="1" dirty="0"/>
              <a:t>학습통계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학습 </a:t>
            </a:r>
            <a:r>
              <a:rPr lang="ko-KR" altLang="en-US" sz="1400"/>
              <a:t>진도율</a:t>
            </a:r>
            <a:br>
              <a:rPr lang="en-US" altLang="ko-KR" sz="1400" dirty="0"/>
            </a:br>
            <a:r>
              <a:rPr lang="en-US" altLang="ko-KR" sz="1400" dirty="0"/>
              <a:t>-</a:t>
            </a:r>
            <a:r>
              <a:rPr lang="ko-KR" altLang="en-US" sz="1400" dirty="0"/>
              <a:t> 진단평가 결과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학습패턴</a:t>
            </a:r>
            <a:endParaRPr lang="en-US" altLang="ko-KR" sz="1400" dirty="0"/>
          </a:p>
        </p:txBody>
      </p:sp>
      <p:sp>
        <p:nvSpPr>
          <p:cNvPr id="38" name="Text Box 5">
            <a:extLst>
              <a:ext uri="{FF2B5EF4-FFF2-40B4-BE49-F238E27FC236}">
                <a16:creationId xmlns:a16="http://schemas.microsoft.com/office/drawing/2014/main" id="{9E4C1E87-0169-D426-5754-18742B284F43}"/>
              </a:ext>
            </a:extLst>
          </p:cNvPr>
          <p:cNvSpPr txBox="1">
            <a:spLocks noChangeArrowheads="1"/>
          </p:cNvSpPr>
          <p:nvPr/>
        </p:nvSpPr>
        <p:spPr>
          <a:xfrm>
            <a:off x="253998" y="160868"/>
            <a:ext cx="7661303" cy="5062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latinLnBrk="1"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 latinLnBrk="1"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 latinLnBrk="1"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 latinLnBrk="1"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 latinLnBrk="1"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이명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DTx SoriCLEAR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5D5CC3-0FC2-F4FE-6ED9-1487ACF0238B}"/>
              </a:ext>
            </a:extLst>
          </p:cNvPr>
          <p:cNvSpPr txBox="1"/>
          <p:nvPr/>
        </p:nvSpPr>
        <p:spPr>
          <a:xfrm>
            <a:off x="253998" y="776109"/>
            <a:ext cx="11512433" cy="378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>
                <a:solidFill>
                  <a:srgbClr val="3B11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742950" indent="-285750">
              <a:defRPr kumimoji="1" b="1">
                <a:latin typeface="굴림"/>
                <a:ea typeface="굴림"/>
              </a:defRPr>
            </a:lvl2pPr>
            <a:lvl3pPr marL="1143000" indent="-228600">
              <a:defRPr kumimoji="1" b="1">
                <a:latin typeface="굴림"/>
                <a:ea typeface="굴림"/>
              </a:defRPr>
            </a:lvl3pPr>
            <a:lvl4pPr marL="1600200" indent="-228600">
              <a:defRPr kumimoji="1" b="1">
                <a:latin typeface="굴림"/>
                <a:ea typeface="굴림"/>
              </a:defRPr>
            </a:lvl4pPr>
            <a:lvl5pPr marL="2057400" indent="-228600">
              <a:defRPr kumimoji="1" b="1"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9pPr>
          </a:lstStyle>
          <a:p>
            <a:r>
              <a:rPr lang="en-US" altLang="ko-KR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2022</a:t>
            </a:r>
            <a:r>
              <a:rPr lang="ko-KR" altLang="en-US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10</a:t>
            </a:r>
            <a:r>
              <a:rPr lang="ko-KR" altLang="en-US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월 출시 이후</a:t>
            </a:r>
            <a:r>
              <a:rPr lang="en-US" altLang="ko-KR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ko-KR" altLang="en-US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전국 </a:t>
            </a:r>
            <a:r>
              <a:rPr lang="en-US" altLang="ko-KR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31</a:t>
            </a:r>
            <a:r>
              <a:rPr lang="ko-KR" altLang="en-US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개 병원 도입 완료</a:t>
            </a:r>
            <a:r>
              <a:rPr lang="en-US" altLang="ko-KR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50384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ase">
            <a:extLst>
              <a:ext uri="{FF2B5EF4-FFF2-40B4-BE49-F238E27FC236}">
                <a16:creationId xmlns:a16="http://schemas.microsoft.com/office/drawing/2014/main" id="{6E2EC623-4CC3-EE93-A0EA-DA8869DDCA96}"/>
              </a:ext>
            </a:extLst>
          </p:cNvPr>
          <p:cNvSpPr>
            <a:spLocks/>
          </p:cNvSpPr>
          <p:nvPr/>
        </p:nvSpPr>
        <p:spPr bwMode="auto">
          <a:xfrm>
            <a:off x="5059737" y="1388427"/>
            <a:ext cx="1941662" cy="3907408"/>
          </a:xfrm>
          <a:custGeom>
            <a:avLst/>
            <a:gdLst>
              <a:gd name="T0" fmla="*/ 403 w 4052"/>
              <a:gd name="T1" fmla="*/ 0 h 7922"/>
              <a:gd name="T2" fmla="*/ 3649 w 4052"/>
              <a:gd name="T3" fmla="*/ 0 h 7922"/>
              <a:gd name="T4" fmla="*/ 4052 w 4052"/>
              <a:gd name="T5" fmla="*/ 403 h 7922"/>
              <a:gd name="T6" fmla="*/ 4052 w 4052"/>
              <a:gd name="T7" fmla="*/ 7519 h 7922"/>
              <a:gd name="T8" fmla="*/ 3649 w 4052"/>
              <a:gd name="T9" fmla="*/ 7922 h 7922"/>
              <a:gd name="T10" fmla="*/ 403 w 4052"/>
              <a:gd name="T11" fmla="*/ 7922 h 7922"/>
              <a:gd name="T12" fmla="*/ 0 w 4052"/>
              <a:gd name="T13" fmla="*/ 7519 h 7922"/>
              <a:gd name="T14" fmla="*/ 0 w 4052"/>
              <a:gd name="T15" fmla="*/ 403 h 7922"/>
              <a:gd name="T16" fmla="*/ 403 w 4052"/>
              <a:gd name="T17" fmla="*/ 0 h 7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52" h="7922">
                <a:moveTo>
                  <a:pt x="403" y="0"/>
                </a:moveTo>
                <a:lnTo>
                  <a:pt x="3649" y="0"/>
                </a:lnTo>
                <a:cubicBezTo>
                  <a:pt x="3872" y="0"/>
                  <a:pt x="4052" y="179"/>
                  <a:pt x="4052" y="403"/>
                </a:cubicBezTo>
                <a:lnTo>
                  <a:pt x="4052" y="7519"/>
                </a:lnTo>
                <a:cubicBezTo>
                  <a:pt x="4052" y="7742"/>
                  <a:pt x="3872" y="7922"/>
                  <a:pt x="3649" y="7922"/>
                </a:cubicBezTo>
                <a:lnTo>
                  <a:pt x="403" y="7922"/>
                </a:lnTo>
                <a:cubicBezTo>
                  <a:pt x="180" y="7922"/>
                  <a:pt x="0" y="7742"/>
                  <a:pt x="0" y="7519"/>
                </a:cubicBezTo>
                <a:lnTo>
                  <a:pt x="0" y="403"/>
                </a:lnTo>
                <a:cubicBezTo>
                  <a:pt x="0" y="179"/>
                  <a:pt x="180" y="0"/>
                  <a:pt x="403" y="0"/>
                </a:cubicBezTo>
                <a:close/>
              </a:path>
            </a:pathLst>
          </a:custGeom>
          <a:solidFill>
            <a:srgbClr val="263238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Case">
            <a:extLst>
              <a:ext uri="{FF2B5EF4-FFF2-40B4-BE49-F238E27FC236}">
                <a16:creationId xmlns:a16="http://schemas.microsoft.com/office/drawing/2014/main" id="{780E2F1A-7669-3A28-BE9A-EE7674BBD905}"/>
              </a:ext>
            </a:extLst>
          </p:cNvPr>
          <p:cNvSpPr>
            <a:spLocks/>
          </p:cNvSpPr>
          <p:nvPr/>
        </p:nvSpPr>
        <p:spPr bwMode="auto">
          <a:xfrm>
            <a:off x="7467438" y="1388427"/>
            <a:ext cx="1941662" cy="3907408"/>
          </a:xfrm>
          <a:custGeom>
            <a:avLst/>
            <a:gdLst>
              <a:gd name="T0" fmla="*/ 403 w 4052"/>
              <a:gd name="T1" fmla="*/ 0 h 7922"/>
              <a:gd name="T2" fmla="*/ 3649 w 4052"/>
              <a:gd name="T3" fmla="*/ 0 h 7922"/>
              <a:gd name="T4" fmla="*/ 4052 w 4052"/>
              <a:gd name="T5" fmla="*/ 403 h 7922"/>
              <a:gd name="T6" fmla="*/ 4052 w 4052"/>
              <a:gd name="T7" fmla="*/ 7519 h 7922"/>
              <a:gd name="T8" fmla="*/ 3649 w 4052"/>
              <a:gd name="T9" fmla="*/ 7922 h 7922"/>
              <a:gd name="T10" fmla="*/ 403 w 4052"/>
              <a:gd name="T11" fmla="*/ 7922 h 7922"/>
              <a:gd name="T12" fmla="*/ 0 w 4052"/>
              <a:gd name="T13" fmla="*/ 7519 h 7922"/>
              <a:gd name="T14" fmla="*/ 0 w 4052"/>
              <a:gd name="T15" fmla="*/ 403 h 7922"/>
              <a:gd name="T16" fmla="*/ 403 w 4052"/>
              <a:gd name="T17" fmla="*/ 0 h 7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52" h="7922">
                <a:moveTo>
                  <a:pt x="403" y="0"/>
                </a:moveTo>
                <a:lnTo>
                  <a:pt x="3649" y="0"/>
                </a:lnTo>
                <a:cubicBezTo>
                  <a:pt x="3872" y="0"/>
                  <a:pt x="4052" y="179"/>
                  <a:pt x="4052" y="403"/>
                </a:cubicBezTo>
                <a:lnTo>
                  <a:pt x="4052" y="7519"/>
                </a:lnTo>
                <a:cubicBezTo>
                  <a:pt x="4052" y="7742"/>
                  <a:pt x="3872" y="7922"/>
                  <a:pt x="3649" y="7922"/>
                </a:cubicBezTo>
                <a:lnTo>
                  <a:pt x="403" y="7922"/>
                </a:lnTo>
                <a:cubicBezTo>
                  <a:pt x="180" y="7922"/>
                  <a:pt x="0" y="7742"/>
                  <a:pt x="0" y="7519"/>
                </a:cubicBezTo>
                <a:lnTo>
                  <a:pt x="0" y="403"/>
                </a:lnTo>
                <a:cubicBezTo>
                  <a:pt x="0" y="179"/>
                  <a:pt x="180" y="0"/>
                  <a:pt x="403" y="0"/>
                </a:cubicBezTo>
                <a:close/>
              </a:path>
            </a:pathLst>
          </a:custGeom>
          <a:solidFill>
            <a:srgbClr val="263238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Case">
            <a:extLst>
              <a:ext uri="{FF2B5EF4-FFF2-40B4-BE49-F238E27FC236}">
                <a16:creationId xmlns:a16="http://schemas.microsoft.com/office/drawing/2014/main" id="{0C9062D9-420A-11A9-B213-919B83CAE8EE}"/>
              </a:ext>
            </a:extLst>
          </p:cNvPr>
          <p:cNvSpPr>
            <a:spLocks/>
          </p:cNvSpPr>
          <p:nvPr/>
        </p:nvSpPr>
        <p:spPr bwMode="auto">
          <a:xfrm>
            <a:off x="9750149" y="1388427"/>
            <a:ext cx="1941662" cy="3907408"/>
          </a:xfrm>
          <a:custGeom>
            <a:avLst/>
            <a:gdLst>
              <a:gd name="T0" fmla="*/ 403 w 4052"/>
              <a:gd name="T1" fmla="*/ 0 h 7922"/>
              <a:gd name="T2" fmla="*/ 3649 w 4052"/>
              <a:gd name="T3" fmla="*/ 0 h 7922"/>
              <a:gd name="T4" fmla="*/ 4052 w 4052"/>
              <a:gd name="T5" fmla="*/ 403 h 7922"/>
              <a:gd name="T6" fmla="*/ 4052 w 4052"/>
              <a:gd name="T7" fmla="*/ 7519 h 7922"/>
              <a:gd name="T8" fmla="*/ 3649 w 4052"/>
              <a:gd name="T9" fmla="*/ 7922 h 7922"/>
              <a:gd name="T10" fmla="*/ 403 w 4052"/>
              <a:gd name="T11" fmla="*/ 7922 h 7922"/>
              <a:gd name="T12" fmla="*/ 0 w 4052"/>
              <a:gd name="T13" fmla="*/ 7519 h 7922"/>
              <a:gd name="T14" fmla="*/ 0 w 4052"/>
              <a:gd name="T15" fmla="*/ 403 h 7922"/>
              <a:gd name="T16" fmla="*/ 403 w 4052"/>
              <a:gd name="T17" fmla="*/ 0 h 7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52" h="7922">
                <a:moveTo>
                  <a:pt x="403" y="0"/>
                </a:moveTo>
                <a:lnTo>
                  <a:pt x="3649" y="0"/>
                </a:lnTo>
                <a:cubicBezTo>
                  <a:pt x="3872" y="0"/>
                  <a:pt x="4052" y="179"/>
                  <a:pt x="4052" y="403"/>
                </a:cubicBezTo>
                <a:lnTo>
                  <a:pt x="4052" y="7519"/>
                </a:lnTo>
                <a:cubicBezTo>
                  <a:pt x="4052" y="7742"/>
                  <a:pt x="3872" y="7922"/>
                  <a:pt x="3649" y="7922"/>
                </a:cubicBezTo>
                <a:lnTo>
                  <a:pt x="403" y="7922"/>
                </a:lnTo>
                <a:cubicBezTo>
                  <a:pt x="180" y="7922"/>
                  <a:pt x="0" y="7742"/>
                  <a:pt x="0" y="7519"/>
                </a:cubicBezTo>
                <a:lnTo>
                  <a:pt x="0" y="403"/>
                </a:lnTo>
                <a:cubicBezTo>
                  <a:pt x="0" y="179"/>
                  <a:pt x="180" y="0"/>
                  <a:pt x="403" y="0"/>
                </a:cubicBezTo>
                <a:close/>
              </a:path>
            </a:pathLst>
          </a:custGeom>
          <a:solidFill>
            <a:srgbClr val="263238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Case">
            <a:extLst>
              <a:ext uri="{FF2B5EF4-FFF2-40B4-BE49-F238E27FC236}">
                <a16:creationId xmlns:a16="http://schemas.microsoft.com/office/drawing/2014/main" id="{E5DE4E39-CD05-BEAD-D20D-3037E3B3A728}"/>
              </a:ext>
            </a:extLst>
          </p:cNvPr>
          <p:cNvSpPr>
            <a:spLocks/>
          </p:cNvSpPr>
          <p:nvPr/>
        </p:nvSpPr>
        <p:spPr bwMode="auto">
          <a:xfrm>
            <a:off x="2757291" y="1388427"/>
            <a:ext cx="1941662" cy="3907408"/>
          </a:xfrm>
          <a:custGeom>
            <a:avLst/>
            <a:gdLst>
              <a:gd name="T0" fmla="*/ 403 w 4052"/>
              <a:gd name="T1" fmla="*/ 0 h 7922"/>
              <a:gd name="T2" fmla="*/ 3649 w 4052"/>
              <a:gd name="T3" fmla="*/ 0 h 7922"/>
              <a:gd name="T4" fmla="*/ 4052 w 4052"/>
              <a:gd name="T5" fmla="*/ 403 h 7922"/>
              <a:gd name="T6" fmla="*/ 4052 w 4052"/>
              <a:gd name="T7" fmla="*/ 7519 h 7922"/>
              <a:gd name="T8" fmla="*/ 3649 w 4052"/>
              <a:gd name="T9" fmla="*/ 7922 h 7922"/>
              <a:gd name="T10" fmla="*/ 403 w 4052"/>
              <a:gd name="T11" fmla="*/ 7922 h 7922"/>
              <a:gd name="T12" fmla="*/ 0 w 4052"/>
              <a:gd name="T13" fmla="*/ 7519 h 7922"/>
              <a:gd name="T14" fmla="*/ 0 w 4052"/>
              <a:gd name="T15" fmla="*/ 403 h 7922"/>
              <a:gd name="T16" fmla="*/ 403 w 4052"/>
              <a:gd name="T17" fmla="*/ 0 h 7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52" h="7922">
                <a:moveTo>
                  <a:pt x="403" y="0"/>
                </a:moveTo>
                <a:lnTo>
                  <a:pt x="3649" y="0"/>
                </a:lnTo>
                <a:cubicBezTo>
                  <a:pt x="3872" y="0"/>
                  <a:pt x="4052" y="179"/>
                  <a:pt x="4052" y="403"/>
                </a:cubicBezTo>
                <a:lnTo>
                  <a:pt x="4052" y="7519"/>
                </a:lnTo>
                <a:cubicBezTo>
                  <a:pt x="4052" y="7742"/>
                  <a:pt x="3872" y="7922"/>
                  <a:pt x="3649" y="7922"/>
                </a:cubicBezTo>
                <a:lnTo>
                  <a:pt x="403" y="7922"/>
                </a:lnTo>
                <a:cubicBezTo>
                  <a:pt x="180" y="7922"/>
                  <a:pt x="0" y="7742"/>
                  <a:pt x="0" y="7519"/>
                </a:cubicBezTo>
                <a:lnTo>
                  <a:pt x="0" y="403"/>
                </a:lnTo>
                <a:cubicBezTo>
                  <a:pt x="0" y="179"/>
                  <a:pt x="180" y="0"/>
                  <a:pt x="403" y="0"/>
                </a:cubicBezTo>
                <a:close/>
              </a:path>
            </a:pathLst>
          </a:custGeom>
          <a:solidFill>
            <a:srgbClr val="263238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Case">
            <a:extLst>
              <a:ext uri="{FF2B5EF4-FFF2-40B4-BE49-F238E27FC236}">
                <a16:creationId xmlns:a16="http://schemas.microsoft.com/office/drawing/2014/main" id="{2E54BB2F-F1F9-7E1B-8D0F-76A1528F8CA8}"/>
              </a:ext>
            </a:extLst>
          </p:cNvPr>
          <p:cNvSpPr>
            <a:spLocks/>
          </p:cNvSpPr>
          <p:nvPr/>
        </p:nvSpPr>
        <p:spPr bwMode="auto">
          <a:xfrm>
            <a:off x="468002" y="1388427"/>
            <a:ext cx="1941662" cy="3907408"/>
          </a:xfrm>
          <a:custGeom>
            <a:avLst/>
            <a:gdLst>
              <a:gd name="T0" fmla="*/ 403 w 4052"/>
              <a:gd name="T1" fmla="*/ 0 h 7922"/>
              <a:gd name="T2" fmla="*/ 3649 w 4052"/>
              <a:gd name="T3" fmla="*/ 0 h 7922"/>
              <a:gd name="T4" fmla="*/ 4052 w 4052"/>
              <a:gd name="T5" fmla="*/ 403 h 7922"/>
              <a:gd name="T6" fmla="*/ 4052 w 4052"/>
              <a:gd name="T7" fmla="*/ 7519 h 7922"/>
              <a:gd name="T8" fmla="*/ 3649 w 4052"/>
              <a:gd name="T9" fmla="*/ 7922 h 7922"/>
              <a:gd name="T10" fmla="*/ 403 w 4052"/>
              <a:gd name="T11" fmla="*/ 7922 h 7922"/>
              <a:gd name="T12" fmla="*/ 0 w 4052"/>
              <a:gd name="T13" fmla="*/ 7519 h 7922"/>
              <a:gd name="T14" fmla="*/ 0 w 4052"/>
              <a:gd name="T15" fmla="*/ 403 h 7922"/>
              <a:gd name="T16" fmla="*/ 403 w 4052"/>
              <a:gd name="T17" fmla="*/ 0 h 7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52" h="7922">
                <a:moveTo>
                  <a:pt x="403" y="0"/>
                </a:moveTo>
                <a:lnTo>
                  <a:pt x="3649" y="0"/>
                </a:lnTo>
                <a:cubicBezTo>
                  <a:pt x="3872" y="0"/>
                  <a:pt x="4052" y="179"/>
                  <a:pt x="4052" y="403"/>
                </a:cubicBezTo>
                <a:lnTo>
                  <a:pt x="4052" y="7519"/>
                </a:lnTo>
                <a:cubicBezTo>
                  <a:pt x="4052" y="7742"/>
                  <a:pt x="3872" y="7922"/>
                  <a:pt x="3649" y="7922"/>
                </a:cubicBezTo>
                <a:lnTo>
                  <a:pt x="403" y="7922"/>
                </a:lnTo>
                <a:cubicBezTo>
                  <a:pt x="180" y="7922"/>
                  <a:pt x="0" y="7742"/>
                  <a:pt x="0" y="7519"/>
                </a:cubicBezTo>
                <a:lnTo>
                  <a:pt x="0" y="403"/>
                </a:lnTo>
                <a:cubicBezTo>
                  <a:pt x="0" y="179"/>
                  <a:pt x="180" y="0"/>
                  <a:pt x="403" y="0"/>
                </a:cubicBezTo>
                <a:close/>
              </a:path>
            </a:pathLst>
          </a:custGeom>
          <a:solidFill>
            <a:srgbClr val="263238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4244E152-3BCD-78E4-A541-C746C2FB3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3" y="1488105"/>
            <a:ext cx="1780920" cy="3706530"/>
          </a:xfrm>
          <a:prstGeom prst="roundRect">
            <a:avLst>
              <a:gd name="adj" fmla="val 7375"/>
            </a:avLst>
          </a:prstGeom>
        </p:spPr>
      </p:pic>
      <p:sp>
        <p:nvSpPr>
          <p:cNvPr id="45" name="텍스트 개체 틀 7">
            <a:extLst>
              <a:ext uri="{FF2B5EF4-FFF2-40B4-BE49-F238E27FC236}">
                <a16:creationId xmlns:a16="http://schemas.microsoft.com/office/drawing/2014/main" id="{66D05DEF-D2D8-EB3C-9AA8-6F36468A14D8}"/>
              </a:ext>
            </a:extLst>
          </p:cNvPr>
          <p:cNvSpPr txBox="1">
            <a:spLocks/>
          </p:cNvSpPr>
          <p:nvPr/>
        </p:nvSpPr>
        <p:spPr>
          <a:xfrm>
            <a:off x="388794" y="5419187"/>
            <a:ext cx="1941662" cy="1312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&lt;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메인화면</a:t>
            </a: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&gt;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캐릭터 선택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-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중성적</a:t>
            </a: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감정을 나타내는 색상을 가진 캐릭터</a:t>
            </a:r>
            <a:endParaRPr lang="en-US" altLang="ko-KR" sz="1200" dirty="0"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꾸미기 게임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-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행동활성화 미션</a:t>
            </a:r>
            <a:endParaRPr lang="en-US" altLang="ko-KR" sz="1200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46" name="Camera">
            <a:extLst>
              <a:ext uri="{FF2B5EF4-FFF2-40B4-BE49-F238E27FC236}">
                <a16:creationId xmlns:a16="http://schemas.microsoft.com/office/drawing/2014/main" id="{29BC2A24-9830-CC0C-7EF6-BDFF4186F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4275" y="1526594"/>
            <a:ext cx="76433" cy="74960"/>
          </a:xfrm>
          <a:prstGeom prst="ellipse">
            <a:avLst/>
          </a:prstGeom>
          <a:solidFill>
            <a:srgbClr val="37474F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peaker">
            <a:extLst>
              <a:ext uri="{FF2B5EF4-FFF2-40B4-BE49-F238E27FC236}">
                <a16:creationId xmlns:a16="http://schemas.microsoft.com/office/drawing/2014/main" id="{ADF50F6A-2654-99DE-01B0-3745E0D6970A}"/>
              </a:ext>
            </a:extLst>
          </p:cNvPr>
          <p:cNvSpPr>
            <a:spLocks/>
          </p:cNvSpPr>
          <p:nvPr/>
        </p:nvSpPr>
        <p:spPr bwMode="auto">
          <a:xfrm>
            <a:off x="1175899" y="1537945"/>
            <a:ext cx="434782" cy="49839"/>
          </a:xfrm>
          <a:custGeom>
            <a:avLst/>
            <a:gdLst>
              <a:gd name="T0" fmla="*/ 50 w 866"/>
              <a:gd name="T1" fmla="*/ 0 h 101"/>
              <a:gd name="T2" fmla="*/ 816 w 866"/>
              <a:gd name="T3" fmla="*/ 0 h 101"/>
              <a:gd name="T4" fmla="*/ 866 w 866"/>
              <a:gd name="T5" fmla="*/ 50 h 101"/>
              <a:gd name="T6" fmla="*/ 816 w 866"/>
              <a:gd name="T7" fmla="*/ 101 h 101"/>
              <a:gd name="T8" fmla="*/ 50 w 866"/>
              <a:gd name="T9" fmla="*/ 101 h 101"/>
              <a:gd name="T10" fmla="*/ 0 w 866"/>
              <a:gd name="T11" fmla="*/ 50 h 101"/>
              <a:gd name="T12" fmla="*/ 50 w 866"/>
              <a:gd name="T13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6" h="101">
                <a:moveTo>
                  <a:pt x="50" y="0"/>
                </a:moveTo>
                <a:lnTo>
                  <a:pt x="816" y="0"/>
                </a:lnTo>
                <a:cubicBezTo>
                  <a:pt x="844" y="0"/>
                  <a:pt x="866" y="22"/>
                  <a:pt x="866" y="50"/>
                </a:cubicBezTo>
                <a:cubicBezTo>
                  <a:pt x="866" y="78"/>
                  <a:pt x="844" y="101"/>
                  <a:pt x="816" y="101"/>
                </a:cubicBezTo>
                <a:lnTo>
                  <a:pt x="50" y="101"/>
                </a:lnTo>
                <a:cubicBezTo>
                  <a:pt x="22" y="101"/>
                  <a:pt x="0" y="78"/>
                  <a:pt x="0" y="50"/>
                </a:cubicBezTo>
                <a:cubicBezTo>
                  <a:pt x="0" y="22"/>
                  <a:pt x="22" y="0"/>
                  <a:pt x="50" y="0"/>
                </a:cubicBezTo>
                <a:close/>
              </a:path>
            </a:pathLst>
          </a:custGeom>
          <a:solidFill>
            <a:srgbClr val="37474F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텍스트 개체 틀 7">
            <a:extLst>
              <a:ext uri="{FF2B5EF4-FFF2-40B4-BE49-F238E27FC236}">
                <a16:creationId xmlns:a16="http://schemas.microsoft.com/office/drawing/2014/main" id="{0D36F17A-7025-CD4B-2C30-7A2C37FB377F}"/>
              </a:ext>
            </a:extLst>
          </p:cNvPr>
          <p:cNvSpPr txBox="1">
            <a:spLocks/>
          </p:cNvSpPr>
          <p:nvPr/>
        </p:nvSpPr>
        <p:spPr>
          <a:xfrm>
            <a:off x="2767446" y="5419187"/>
            <a:ext cx="1941662" cy="1312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&lt;PHQ-9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진단</a:t>
            </a: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&gt;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1. PHQ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 검사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   -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우울증 정도를 진단</a:t>
            </a:r>
            <a:endParaRPr lang="en-US" altLang="ko-KR" sz="1200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49" name="텍스트 개체 틀 7">
            <a:extLst>
              <a:ext uri="{FF2B5EF4-FFF2-40B4-BE49-F238E27FC236}">
                <a16:creationId xmlns:a16="http://schemas.microsoft.com/office/drawing/2014/main" id="{129EB086-831A-6074-6846-3503FCCD8A70}"/>
              </a:ext>
            </a:extLst>
          </p:cNvPr>
          <p:cNvSpPr txBox="1">
            <a:spLocks/>
          </p:cNvSpPr>
          <p:nvPr/>
        </p:nvSpPr>
        <p:spPr>
          <a:xfrm>
            <a:off x="5112434" y="5419187"/>
            <a:ext cx="2032748" cy="1312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&lt;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생각기록지</a:t>
            </a: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&gt;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1.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 목표활동 스케쥴링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 -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가치기반의 목표활동을 환자 스스로</a:t>
            </a: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계획을 세우고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 -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의료진이 이를 모니터링 하여 피드백 제공</a:t>
            </a:r>
            <a:endParaRPr lang="en-US" altLang="ko-KR" sz="1200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50" name="텍스트 개체 틀 7">
            <a:extLst>
              <a:ext uri="{FF2B5EF4-FFF2-40B4-BE49-F238E27FC236}">
                <a16:creationId xmlns:a16="http://schemas.microsoft.com/office/drawing/2014/main" id="{CD98E2D1-4F41-0424-06D5-E215F8A1A494}"/>
              </a:ext>
            </a:extLst>
          </p:cNvPr>
          <p:cNvSpPr txBox="1">
            <a:spLocks/>
          </p:cNvSpPr>
          <p:nvPr/>
        </p:nvSpPr>
        <p:spPr>
          <a:xfrm>
            <a:off x="7491087" y="5419187"/>
            <a:ext cx="2100588" cy="1312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&lt;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콘텐츠</a:t>
            </a: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&gt;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1.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 교육 콘텐츠 </a:t>
            </a: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24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종 개발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-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우울증에 대한 질병 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  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교육용 콘텐츠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-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명상</a:t>
            </a: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이완요법</a:t>
            </a: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, 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  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마음챙김 등</a:t>
            </a: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 </a:t>
            </a:r>
            <a:endParaRPr lang="ko-KR" altLang="en-US" sz="1200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51" name="텍스트 개체 틀 7">
            <a:extLst>
              <a:ext uri="{FF2B5EF4-FFF2-40B4-BE49-F238E27FC236}">
                <a16:creationId xmlns:a16="http://schemas.microsoft.com/office/drawing/2014/main" id="{B30ABAAE-172C-7918-11DC-579271AE7589}"/>
              </a:ext>
            </a:extLst>
          </p:cNvPr>
          <p:cNvSpPr txBox="1">
            <a:spLocks/>
          </p:cNvSpPr>
          <p:nvPr/>
        </p:nvSpPr>
        <p:spPr>
          <a:xfrm>
            <a:off x="9816951" y="5419186"/>
            <a:ext cx="1941662" cy="1312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&lt;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통계</a:t>
            </a: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&gt;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1.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 통계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-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행동활성화 결과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-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 진단평가 결과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-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감정기록</a:t>
            </a:r>
            <a:endParaRPr lang="en-US" altLang="ko-KR" sz="1200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52" name="슬라이드 번호 개체 틀 43">
            <a:extLst>
              <a:ext uri="{FF2B5EF4-FFF2-40B4-BE49-F238E27FC236}">
                <a16:creationId xmlns:a16="http://schemas.microsoft.com/office/drawing/2014/main" id="{D4D4B110-8DB4-271B-342C-F14A81F5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76898"/>
            <a:ext cx="2743200" cy="365125"/>
          </a:xfrm>
        </p:spPr>
        <p:txBody>
          <a:bodyPr/>
          <a:lstStyle/>
          <a:p>
            <a:fld id="{61AB1D3F-06D7-1B41-BF21-71D1B769E1C5}" type="slidenum">
              <a:rPr kumimoji="1" lang="ko-KR" altLang="en-US" smtClean="0">
                <a:latin typeface="NanumGothic" pitchFamily="2" charset="-127"/>
                <a:ea typeface="NanumGothic" pitchFamily="2" charset="-127"/>
              </a:rPr>
              <a:t>101</a:t>
            </a:fld>
            <a:endParaRPr kumimoji="1" lang="ko-KR" altLang="en-US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54" name="Text Box 5">
            <a:extLst>
              <a:ext uri="{FF2B5EF4-FFF2-40B4-BE49-F238E27FC236}">
                <a16:creationId xmlns:a16="http://schemas.microsoft.com/office/drawing/2014/main" id="{CDA36460-2CD8-0208-F39B-6EC8986AB34F}"/>
              </a:ext>
            </a:extLst>
          </p:cNvPr>
          <p:cNvSpPr txBox="1">
            <a:spLocks noChangeArrowheads="1"/>
          </p:cNvSpPr>
          <p:nvPr/>
        </p:nvSpPr>
        <p:spPr>
          <a:xfrm>
            <a:off x="253999" y="153726"/>
            <a:ext cx="2879314" cy="50629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1" sz="1800" b="1" i="0" u="none" strike="noStrike" kern="1200" cap="none" spc="0" normalizeH="0" baseline="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우울증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DTx B-ACT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133C87-6A36-6EE3-42A3-10DC1B280F73}"/>
              </a:ext>
            </a:extLst>
          </p:cNvPr>
          <p:cNvSpPr txBox="1"/>
          <p:nvPr/>
        </p:nvSpPr>
        <p:spPr>
          <a:xfrm>
            <a:off x="253999" y="773666"/>
            <a:ext cx="11070337" cy="378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>
                <a:solidFill>
                  <a:srgbClr val="3B11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742950" indent="-285750">
              <a:defRPr kumimoji="1" b="1">
                <a:latin typeface="굴림"/>
                <a:ea typeface="굴림"/>
              </a:defRPr>
            </a:lvl2pPr>
            <a:lvl3pPr marL="1143000" indent="-228600">
              <a:defRPr kumimoji="1" b="1">
                <a:latin typeface="굴림"/>
                <a:ea typeface="굴림"/>
              </a:defRPr>
            </a:lvl3pPr>
            <a:lvl4pPr marL="1600200" indent="-228600">
              <a:defRPr kumimoji="1" b="1">
                <a:latin typeface="굴림"/>
                <a:ea typeface="굴림"/>
              </a:defRPr>
            </a:lvl4pPr>
            <a:lvl5pPr marL="2057400" indent="-228600">
              <a:defRPr kumimoji="1" b="1"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9pPr>
          </a:lstStyle>
          <a:p>
            <a:r>
              <a:rPr lang="en-US" altLang="ko-KR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2024</a:t>
            </a:r>
            <a:r>
              <a:rPr lang="ko-KR" altLang="en-US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년 상반기 확증임상계획 승인 목표 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09D7E3F3-DBAD-4A4E-EBA1-161EAA2BC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972" y="1488105"/>
            <a:ext cx="1766163" cy="3716106"/>
          </a:xfrm>
          <a:prstGeom prst="roundRect">
            <a:avLst>
              <a:gd name="adj" fmla="val 7355"/>
            </a:avLst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B38D656-2221-CFA1-A02D-2C5EED94C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558" y="1488104"/>
            <a:ext cx="1759756" cy="3716107"/>
          </a:xfrm>
          <a:prstGeom prst="roundRect">
            <a:avLst>
              <a:gd name="adj" fmla="val 7068"/>
            </a:avLst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A0BC9AB-18E7-36C8-D9AA-D13D88443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039" y="1488104"/>
            <a:ext cx="1760321" cy="3706531"/>
          </a:xfrm>
          <a:prstGeom prst="roundRect">
            <a:avLst>
              <a:gd name="adj" fmla="val 6203"/>
            </a:avLst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9467394-B366-F26B-DE37-928542FA1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7159" y="1478528"/>
            <a:ext cx="1767642" cy="3716107"/>
          </a:xfrm>
          <a:prstGeom prst="roundRect">
            <a:avLst>
              <a:gd name="adj" fmla="val 8852"/>
            </a:avLst>
          </a:prstGeom>
        </p:spPr>
      </p:pic>
      <p:sp>
        <p:nvSpPr>
          <p:cNvPr id="60" name="Camera">
            <a:extLst>
              <a:ext uri="{FF2B5EF4-FFF2-40B4-BE49-F238E27FC236}">
                <a16:creationId xmlns:a16="http://schemas.microsoft.com/office/drawing/2014/main" id="{B1C97ED8-FFE8-834B-7FB1-37F09ED95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9613" y="1526594"/>
            <a:ext cx="76433" cy="74960"/>
          </a:xfrm>
          <a:prstGeom prst="ellipse">
            <a:avLst/>
          </a:prstGeom>
          <a:solidFill>
            <a:srgbClr val="37474F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Speaker">
            <a:extLst>
              <a:ext uri="{FF2B5EF4-FFF2-40B4-BE49-F238E27FC236}">
                <a16:creationId xmlns:a16="http://schemas.microsoft.com/office/drawing/2014/main" id="{E08B46CD-0C55-C2FD-06CE-21FE99DB6B35}"/>
              </a:ext>
            </a:extLst>
          </p:cNvPr>
          <p:cNvSpPr>
            <a:spLocks/>
          </p:cNvSpPr>
          <p:nvPr/>
        </p:nvSpPr>
        <p:spPr bwMode="auto">
          <a:xfrm>
            <a:off x="3511237" y="1537945"/>
            <a:ext cx="434782" cy="49839"/>
          </a:xfrm>
          <a:custGeom>
            <a:avLst/>
            <a:gdLst>
              <a:gd name="T0" fmla="*/ 50 w 866"/>
              <a:gd name="T1" fmla="*/ 0 h 101"/>
              <a:gd name="T2" fmla="*/ 816 w 866"/>
              <a:gd name="T3" fmla="*/ 0 h 101"/>
              <a:gd name="T4" fmla="*/ 866 w 866"/>
              <a:gd name="T5" fmla="*/ 50 h 101"/>
              <a:gd name="T6" fmla="*/ 816 w 866"/>
              <a:gd name="T7" fmla="*/ 101 h 101"/>
              <a:gd name="T8" fmla="*/ 50 w 866"/>
              <a:gd name="T9" fmla="*/ 101 h 101"/>
              <a:gd name="T10" fmla="*/ 0 w 866"/>
              <a:gd name="T11" fmla="*/ 50 h 101"/>
              <a:gd name="T12" fmla="*/ 50 w 866"/>
              <a:gd name="T13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6" h="101">
                <a:moveTo>
                  <a:pt x="50" y="0"/>
                </a:moveTo>
                <a:lnTo>
                  <a:pt x="816" y="0"/>
                </a:lnTo>
                <a:cubicBezTo>
                  <a:pt x="844" y="0"/>
                  <a:pt x="866" y="22"/>
                  <a:pt x="866" y="50"/>
                </a:cubicBezTo>
                <a:cubicBezTo>
                  <a:pt x="866" y="78"/>
                  <a:pt x="844" y="101"/>
                  <a:pt x="816" y="101"/>
                </a:cubicBezTo>
                <a:lnTo>
                  <a:pt x="50" y="101"/>
                </a:lnTo>
                <a:cubicBezTo>
                  <a:pt x="22" y="101"/>
                  <a:pt x="0" y="78"/>
                  <a:pt x="0" y="50"/>
                </a:cubicBezTo>
                <a:cubicBezTo>
                  <a:pt x="0" y="22"/>
                  <a:pt x="22" y="0"/>
                  <a:pt x="50" y="0"/>
                </a:cubicBezTo>
                <a:close/>
              </a:path>
            </a:pathLst>
          </a:custGeom>
          <a:solidFill>
            <a:srgbClr val="37474F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Camera">
            <a:extLst>
              <a:ext uri="{FF2B5EF4-FFF2-40B4-BE49-F238E27FC236}">
                <a16:creationId xmlns:a16="http://schemas.microsoft.com/office/drawing/2014/main" id="{AA175B1E-E046-C1EA-F53E-CECCF3663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118" y="1526594"/>
            <a:ext cx="76433" cy="74960"/>
          </a:xfrm>
          <a:prstGeom prst="ellipse">
            <a:avLst/>
          </a:prstGeom>
          <a:solidFill>
            <a:srgbClr val="37474F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Speaker">
            <a:extLst>
              <a:ext uri="{FF2B5EF4-FFF2-40B4-BE49-F238E27FC236}">
                <a16:creationId xmlns:a16="http://schemas.microsoft.com/office/drawing/2014/main" id="{03862A4D-A988-A2B2-FBCA-32C544C64363}"/>
              </a:ext>
            </a:extLst>
          </p:cNvPr>
          <p:cNvSpPr>
            <a:spLocks/>
          </p:cNvSpPr>
          <p:nvPr/>
        </p:nvSpPr>
        <p:spPr bwMode="auto">
          <a:xfrm>
            <a:off x="5734742" y="1537945"/>
            <a:ext cx="434782" cy="49839"/>
          </a:xfrm>
          <a:custGeom>
            <a:avLst/>
            <a:gdLst>
              <a:gd name="T0" fmla="*/ 50 w 866"/>
              <a:gd name="T1" fmla="*/ 0 h 101"/>
              <a:gd name="T2" fmla="*/ 816 w 866"/>
              <a:gd name="T3" fmla="*/ 0 h 101"/>
              <a:gd name="T4" fmla="*/ 866 w 866"/>
              <a:gd name="T5" fmla="*/ 50 h 101"/>
              <a:gd name="T6" fmla="*/ 816 w 866"/>
              <a:gd name="T7" fmla="*/ 101 h 101"/>
              <a:gd name="T8" fmla="*/ 50 w 866"/>
              <a:gd name="T9" fmla="*/ 101 h 101"/>
              <a:gd name="T10" fmla="*/ 0 w 866"/>
              <a:gd name="T11" fmla="*/ 50 h 101"/>
              <a:gd name="T12" fmla="*/ 50 w 866"/>
              <a:gd name="T13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6" h="101">
                <a:moveTo>
                  <a:pt x="50" y="0"/>
                </a:moveTo>
                <a:lnTo>
                  <a:pt x="816" y="0"/>
                </a:lnTo>
                <a:cubicBezTo>
                  <a:pt x="844" y="0"/>
                  <a:pt x="866" y="22"/>
                  <a:pt x="866" y="50"/>
                </a:cubicBezTo>
                <a:cubicBezTo>
                  <a:pt x="866" y="78"/>
                  <a:pt x="844" y="101"/>
                  <a:pt x="816" y="101"/>
                </a:cubicBezTo>
                <a:lnTo>
                  <a:pt x="50" y="101"/>
                </a:lnTo>
                <a:cubicBezTo>
                  <a:pt x="22" y="101"/>
                  <a:pt x="0" y="78"/>
                  <a:pt x="0" y="50"/>
                </a:cubicBezTo>
                <a:cubicBezTo>
                  <a:pt x="0" y="22"/>
                  <a:pt x="22" y="0"/>
                  <a:pt x="50" y="0"/>
                </a:cubicBezTo>
                <a:close/>
              </a:path>
            </a:pathLst>
          </a:custGeom>
          <a:solidFill>
            <a:srgbClr val="37474F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Camera">
            <a:extLst>
              <a:ext uri="{FF2B5EF4-FFF2-40B4-BE49-F238E27FC236}">
                <a16:creationId xmlns:a16="http://schemas.microsoft.com/office/drawing/2014/main" id="{1B2C80CD-EA41-9CDC-0B1D-EC27CF1EE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819" y="1526594"/>
            <a:ext cx="76433" cy="74960"/>
          </a:xfrm>
          <a:prstGeom prst="ellipse">
            <a:avLst/>
          </a:prstGeom>
          <a:solidFill>
            <a:srgbClr val="37474F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Speaker">
            <a:extLst>
              <a:ext uri="{FF2B5EF4-FFF2-40B4-BE49-F238E27FC236}">
                <a16:creationId xmlns:a16="http://schemas.microsoft.com/office/drawing/2014/main" id="{BF051514-182C-7860-2A52-A73403A3E023}"/>
              </a:ext>
            </a:extLst>
          </p:cNvPr>
          <p:cNvSpPr>
            <a:spLocks/>
          </p:cNvSpPr>
          <p:nvPr/>
        </p:nvSpPr>
        <p:spPr bwMode="auto">
          <a:xfrm>
            <a:off x="8142443" y="1537945"/>
            <a:ext cx="434782" cy="49839"/>
          </a:xfrm>
          <a:custGeom>
            <a:avLst/>
            <a:gdLst>
              <a:gd name="T0" fmla="*/ 50 w 866"/>
              <a:gd name="T1" fmla="*/ 0 h 101"/>
              <a:gd name="T2" fmla="*/ 816 w 866"/>
              <a:gd name="T3" fmla="*/ 0 h 101"/>
              <a:gd name="T4" fmla="*/ 866 w 866"/>
              <a:gd name="T5" fmla="*/ 50 h 101"/>
              <a:gd name="T6" fmla="*/ 816 w 866"/>
              <a:gd name="T7" fmla="*/ 101 h 101"/>
              <a:gd name="T8" fmla="*/ 50 w 866"/>
              <a:gd name="T9" fmla="*/ 101 h 101"/>
              <a:gd name="T10" fmla="*/ 0 w 866"/>
              <a:gd name="T11" fmla="*/ 50 h 101"/>
              <a:gd name="T12" fmla="*/ 50 w 866"/>
              <a:gd name="T13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6" h="101">
                <a:moveTo>
                  <a:pt x="50" y="0"/>
                </a:moveTo>
                <a:lnTo>
                  <a:pt x="816" y="0"/>
                </a:lnTo>
                <a:cubicBezTo>
                  <a:pt x="844" y="0"/>
                  <a:pt x="866" y="22"/>
                  <a:pt x="866" y="50"/>
                </a:cubicBezTo>
                <a:cubicBezTo>
                  <a:pt x="866" y="78"/>
                  <a:pt x="844" y="101"/>
                  <a:pt x="816" y="101"/>
                </a:cubicBezTo>
                <a:lnTo>
                  <a:pt x="50" y="101"/>
                </a:lnTo>
                <a:cubicBezTo>
                  <a:pt x="22" y="101"/>
                  <a:pt x="0" y="78"/>
                  <a:pt x="0" y="50"/>
                </a:cubicBezTo>
                <a:cubicBezTo>
                  <a:pt x="0" y="22"/>
                  <a:pt x="22" y="0"/>
                  <a:pt x="50" y="0"/>
                </a:cubicBezTo>
                <a:close/>
              </a:path>
            </a:pathLst>
          </a:custGeom>
          <a:solidFill>
            <a:srgbClr val="37474F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Camera">
            <a:extLst>
              <a:ext uri="{FF2B5EF4-FFF2-40B4-BE49-F238E27FC236}">
                <a16:creationId xmlns:a16="http://schemas.microsoft.com/office/drawing/2014/main" id="{24AE6153-01DB-427E-9379-39E95DE01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4060" y="1526594"/>
            <a:ext cx="76433" cy="74960"/>
          </a:xfrm>
          <a:prstGeom prst="ellipse">
            <a:avLst/>
          </a:prstGeom>
          <a:solidFill>
            <a:srgbClr val="37474F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Speaker">
            <a:extLst>
              <a:ext uri="{FF2B5EF4-FFF2-40B4-BE49-F238E27FC236}">
                <a16:creationId xmlns:a16="http://schemas.microsoft.com/office/drawing/2014/main" id="{5F033E5E-EF5C-5607-1271-0B4685FB56F2}"/>
              </a:ext>
            </a:extLst>
          </p:cNvPr>
          <p:cNvSpPr>
            <a:spLocks/>
          </p:cNvSpPr>
          <p:nvPr/>
        </p:nvSpPr>
        <p:spPr bwMode="auto">
          <a:xfrm>
            <a:off x="10385684" y="1537945"/>
            <a:ext cx="434782" cy="49839"/>
          </a:xfrm>
          <a:custGeom>
            <a:avLst/>
            <a:gdLst>
              <a:gd name="T0" fmla="*/ 50 w 866"/>
              <a:gd name="T1" fmla="*/ 0 h 101"/>
              <a:gd name="T2" fmla="*/ 816 w 866"/>
              <a:gd name="T3" fmla="*/ 0 h 101"/>
              <a:gd name="T4" fmla="*/ 866 w 866"/>
              <a:gd name="T5" fmla="*/ 50 h 101"/>
              <a:gd name="T6" fmla="*/ 816 w 866"/>
              <a:gd name="T7" fmla="*/ 101 h 101"/>
              <a:gd name="T8" fmla="*/ 50 w 866"/>
              <a:gd name="T9" fmla="*/ 101 h 101"/>
              <a:gd name="T10" fmla="*/ 0 w 866"/>
              <a:gd name="T11" fmla="*/ 50 h 101"/>
              <a:gd name="T12" fmla="*/ 50 w 866"/>
              <a:gd name="T13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6" h="101">
                <a:moveTo>
                  <a:pt x="50" y="0"/>
                </a:moveTo>
                <a:lnTo>
                  <a:pt x="816" y="0"/>
                </a:lnTo>
                <a:cubicBezTo>
                  <a:pt x="844" y="0"/>
                  <a:pt x="866" y="22"/>
                  <a:pt x="866" y="50"/>
                </a:cubicBezTo>
                <a:cubicBezTo>
                  <a:pt x="866" y="78"/>
                  <a:pt x="844" y="101"/>
                  <a:pt x="816" y="101"/>
                </a:cubicBezTo>
                <a:lnTo>
                  <a:pt x="50" y="101"/>
                </a:lnTo>
                <a:cubicBezTo>
                  <a:pt x="22" y="101"/>
                  <a:pt x="0" y="78"/>
                  <a:pt x="0" y="50"/>
                </a:cubicBezTo>
                <a:cubicBezTo>
                  <a:pt x="0" y="22"/>
                  <a:pt x="22" y="0"/>
                  <a:pt x="50" y="0"/>
                </a:cubicBezTo>
                <a:close/>
              </a:path>
            </a:pathLst>
          </a:custGeom>
          <a:solidFill>
            <a:srgbClr val="37474F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8569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526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발표자 연락처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83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연락처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ko-KR" dirty="0">
                <a:hlinkClick r:id="rId2"/>
              </a:rPr>
              <a:t>https://github.com/dhrim/profile</a:t>
            </a:r>
            <a:endParaRPr kumimoji="1" lang="en" altLang="ko-K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역량 키워드 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딥러닝 전공 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+ </a:t>
            </a:r>
            <a:r>
              <a:rPr lang="en" altLang="ko-Kore-US" b="0" i="0">
                <a:solidFill>
                  <a:srgbClr val="1F2328"/>
                </a:solidFill>
                <a:effectLst/>
                <a:latin typeface="-apple-system"/>
              </a:rPr>
              <a:t>SW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실무 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15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년 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+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현 딥러닝 실무 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7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US" b="0" i="0" u="sng">
                <a:solidFill>
                  <a:srgbClr val="1F2328"/>
                </a:solidFill>
                <a:effectLst/>
                <a:latin typeface="-apple-system"/>
                <a:hlinkClick r:id="rId3"/>
              </a:rPr>
              <a:t>dh-rim@hanmail.net</a:t>
            </a:r>
            <a:r>
              <a:rPr lang="en" altLang="ko-Kore-US" b="0" i="0">
                <a:solidFill>
                  <a:srgbClr val="1F2328"/>
                </a:solidFill>
                <a:effectLst/>
                <a:latin typeface="-apple-system"/>
              </a:rPr>
              <a:t>, 010-2327-7594</a:t>
            </a:r>
          </a:p>
          <a:p>
            <a:pPr marL="0" indent="0">
              <a:buNone/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701648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DTx </a:t>
            </a:r>
            <a:r>
              <a:rPr kumimoji="1" lang="ko-Kore-US" altLang="en-US"/>
              <a:t>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기존 신약 대비 개발기간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40%,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비용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90%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적게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현재 미국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40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개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국내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개 허가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높은 안전성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시간과 장소의 제약이 적다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38543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치료제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상담사의 치료 방법을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SW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로 구현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치매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–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인지중재치료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우울증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–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인지행동치료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이명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–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인지행동치료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사용자가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SW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내의 디지털 컨텐츠를 수행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이를 통하여 치료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44283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390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DTx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239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치료제</a:t>
            </a:r>
            <a:r>
              <a:rPr kumimoji="1" lang="en-US" altLang="ko-KR" dirty="0"/>
              <a:t>(DTx)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는 필수</a:t>
            </a:r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F43A6-4C9D-0F8F-31F2-30CE2D4BC264}"/>
              </a:ext>
            </a:extLst>
          </p:cNvPr>
          <p:cNvSpPr txBox="1"/>
          <p:nvPr/>
        </p:nvSpPr>
        <p:spPr>
          <a:xfrm>
            <a:off x="5280992" y="6187865"/>
            <a:ext cx="52293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from </a:t>
            </a:r>
            <a:r>
              <a:rPr kumimoji="1" lang="ko-KR" altLang="en-US" sz="1050" dirty="0"/>
              <a:t>혁신의료기술의 요양급여 여부 평가 가이드라인</a:t>
            </a:r>
            <a:r>
              <a:rPr kumimoji="1" lang="en-US" altLang="ko-KR" sz="1050" dirty="0"/>
              <a:t>(</a:t>
            </a:r>
            <a:r>
              <a:rPr kumimoji="1" lang="ko-KR" altLang="en-US" sz="1050" dirty="0"/>
              <a:t>인공지능 기반 혁신의료기술</a:t>
            </a:r>
            <a:r>
              <a:rPr kumimoji="1" lang="en-US" altLang="ko-KR" sz="1050" dirty="0"/>
              <a:t>).</a:t>
            </a:r>
            <a:r>
              <a:rPr kumimoji="1" lang="en-US" altLang="ko-Kore-US" sz="1050" dirty="0"/>
              <a:t>pdf</a:t>
            </a:r>
            <a:endParaRPr kumimoji="1" lang="ko-Kore-US" altLang="en-US" sz="105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72ABF4-4838-AA21-3A65-2F0922568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7" y="2544520"/>
            <a:ext cx="3225800" cy="2362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1102C7-243E-C71F-7FF6-E59B2E490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114" y="1466574"/>
            <a:ext cx="33528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3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치료제</a:t>
            </a:r>
            <a:r>
              <a:rPr kumimoji="1" lang="en-US" altLang="ko-KR" dirty="0"/>
              <a:t>(DTx)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는 필수</a:t>
            </a:r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F43A6-4C9D-0F8F-31F2-30CE2D4BC264}"/>
              </a:ext>
            </a:extLst>
          </p:cNvPr>
          <p:cNvSpPr txBox="1"/>
          <p:nvPr/>
        </p:nvSpPr>
        <p:spPr>
          <a:xfrm>
            <a:off x="5280992" y="6187865"/>
            <a:ext cx="52693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from </a:t>
            </a:r>
            <a:r>
              <a:rPr kumimoji="1" lang="ko-KR" altLang="en-US" sz="1050" dirty="0"/>
              <a:t>혁신의료기술의 요양급여 여부 평가 가이드라인</a:t>
            </a:r>
            <a:r>
              <a:rPr kumimoji="1" lang="en-US" altLang="ko-KR" sz="1050" dirty="0"/>
              <a:t>(</a:t>
            </a:r>
            <a:r>
              <a:rPr kumimoji="1" lang="ko-KR" altLang="en-US" sz="1050" dirty="0"/>
              <a:t>인공지능 기반 혁신의료기술</a:t>
            </a:r>
            <a:r>
              <a:rPr kumimoji="1" lang="en-US" altLang="ko-KR" sz="1050" dirty="0"/>
              <a:t>).</a:t>
            </a:r>
            <a:r>
              <a:rPr kumimoji="1" lang="en-US" altLang="ko-Kore-US" sz="1050" dirty="0"/>
              <a:t>pdf</a:t>
            </a:r>
            <a:endParaRPr kumimoji="1" lang="ko-Kore-US" altLang="en-US" sz="105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858075-43C1-DC34-DB33-EB60FAA7A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685" y="1998800"/>
            <a:ext cx="7801380" cy="339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86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DTx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AI</a:t>
            </a:r>
            <a:r>
              <a:rPr kumimoji="1" lang="ko-KR" altLang="en-US" dirty="0"/>
              <a:t>가 필수</a:t>
            </a:r>
            <a:r>
              <a:rPr kumimoji="1" lang="en-US" altLang="ko-KR" dirty="0"/>
              <a:t>?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환자 맞춤형 처방이 가능해야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개별 환자의 질환 상태에 맞는 치료 컨텐츠 처방이 필요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환자 맞춤형이 아니라면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증상이 다른 모든 환자가 같은 치료 컨텐츠를 수행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5805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057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 리마인드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98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딥러닝</a:t>
            </a:r>
            <a:r>
              <a:rPr kumimoji="1" lang="ko-KR" altLang="en-US" dirty="0"/>
              <a:t> 능력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입력과 출력 간의 관계를 학습한다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데이터 쌍만 있으며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05164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연세대학교 전자공학과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인지과학 석박사 수료</a:t>
            </a:r>
            <a:r>
              <a:rPr kumimoji="1" lang="en-US" altLang="ko-KR" dirty="0"/>
              <a:t>, AI </a:t>
            </a:r>
            <a:r>
              <a:rPr kumimoji="1" lang="ko-KR" altLang="en-US" dirty="0"/>
              <a:t>전공</a:t>
            </a:r>
            <a:endParaRPr kumimoji="1" lang="en-US" altLang="ko-KR" dirty="0"/>
          </a:p>
          <a:p>
            <a:r>
              <a:rPr kumimoji="1" lang="en-US" altLang="ko-Kore-US" dirty="0"/>
              <a:t>SW </a:t>
            </a:r>
            <a:r>
              <a:rPr kumimoji="1" lang="ko-KR" altLang="en-US" dirty="0"/>
              <a:t>솔루션 개발 </a:t>
            </a:r>
            <a:r>
              <a:rPr kumimoji="1" lang="en-US" altLang="ko-KR" dirty="0"/>
              <a:t>15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r>
              <a:rPr kumimoji="1" lang="ko-KR" altLang="en-US" dirty="0"/>
              <a:t>딥러닝 실무 </a:t>
            </a:r>
            <a:r>
              <a:rPr kumimoji="1" lang="en-US" altLang="ko-KR" dirty="0"/>
              <a:t>7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디지털치료제 로완 </a:t>
            </a:r>
            <a:r>
              <a:rPr kumimoji="1" lang="en-US" altLang="ko-KR" dirty="0"/>
              <a:t>CTO/CAIO</a:t>
            </a:r>
          </a:p>
        </p:txBody>
      </p:sp>
    </p:spTree>
    <p:extLst>
      <p:ext uri="{BB962C8B-B14F-4D97-AF65-F5344CB8AC3E}">
        <p14:creationId xmlns:p14="http://schemas.microsoft.com/office/powerpoint/2010/main" val="861355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900" y="3031098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286" y="3256573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2419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2317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317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586" y="3397323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9452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564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8672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152651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88251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2372227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526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치료제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26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03198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3200" b="1" dirty="0"/>
              <a:t>x</a:t>
            </a:r>
            <a:r>
              <a:rPr lang="en-US" altLang="ko-KR" sz="3200" b="1" baseline="30000" dirty="0"/>
              <a:t>2</a:t>
            </a:r>
            <a:endParaRPr sz="3200" b="1" baseline="30000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346082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772" y="4200213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800" b="1" dirty="0"/>
              <a:t>집값</a:t>
            </a:r>
            <a:endParaRPr sz="28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4A7230-3609-2FD8-16A9-C928AEB4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01" y="3064085"/>
            <a:ext cx="23241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13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800" b="1" dirty="0"/>
              <a:t>골절 여부</a:t>
            </a:r>
            <a:endParaRPr sz="28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6B7186-9835-5216-83CA-BF005F9B1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81" y="2833497"/>
            <a:ext cx="2182113" cy="21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28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82C13D-4CC2-049D-24CA-5D9CE46FF35B}"/>
              </a:ext>
            </a:extLst>
          </p:cNvPr>
          <p:cNvSpPr txBox="1"/>
          <p:nvPr/>
        </p:nvSpPr>
        <p:spPr>
          <a:xfrm>
            <a:off x="1093241" y="3320243"/>
            <a:ext cx="265787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의학적 장애 혹은 질병을 예방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관리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치료하기 위해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DB1554-A209-AC30-4920-FF03C325C3A7}"/>
              </a:ext>
            </a:extLst>
          </p:cNvPr>
          <p:cNvSpPr txBox="1"/>
          <p:nvPr/>
        </p:nvSpPr>
        <p:spPr>
          <a:xfrm>
            <a:off x="8574124" y="3646052"/>
            <a:ext cx="155363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환자에게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893577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6098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DTx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위한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89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진단 </a:t>
            </a:r>
            <a:r>
              <a:rPr kumimoji="1" lang="en-US" altLang="ko-KR" dirty="0"/>
              <a:t>AI /</a:t>
            </a:r>
            <a:r>
              <a:rPr kumimoji="1" lang="ko-KR" altLang="en-US" dirty="0"/>
              <a:t> 치료</a:t>
            </a:r>
            <a:r>
              <a:rPr kumimoji="1" lang="en-US" altLang="ko-KR" dirty="0"/>
              <a:t> AI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진단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 없이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치료 </a:t>
            </a:r>
            <a:r>
              <a:rPr kumimoji="1" lang="en-US" altLang="ko-KR" dirty="0"/>
              <a:t>AI : </a:t>
            </a:r>
            <a:r>
              <a:rPr kumimoji="1" lang="ko-KR" altLang="en-US" dirty="0"/>
              <a:t>극 소수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16517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치료를 위한 인공지능</a:t>
            </a:r>
            <a:endParaRPr kumimoji="1" lang="ko-Kore-US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FB78D10E-B4F9-2B00-4B56-55BFE9136BEF}"/>
              </a:ext>
            </a:extLst>
          </p:cNvPr>
          <p:cNvSpPr/>
          <p:nvPr/>
        </p:nvSpPr>
        <p:spPr>
          <a:xfrm>
            <a:off x="3587371" y="3339544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BCBC9-DB38-D33D-4261-367B2223F6CC}"/>
              </a:ext>
            </a:extLst>
          </p:cNvPr>
          <p:cNvSpPr txBox="1"/>
          <p:nvPr/>
        </p:nvSpPr>
        <p:spPr>
          <a:xfrm>
            <a:off x="4844696" y="3140760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131EFE-6D9A-38B9-EC40-A78052DE14E4}"/>
              </a:ext>
            </a:extLst>
          </p:cNvPr>
          <p:cNvSpPr txBox="1"/>
          <p:nvPr/>
        </p:nvSpPr>
        <p:spPr>
          <a:xfrm>
            <a:off x="1567348" y="3136610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DDB2427B-C15C-B031-182A-201D1C07F2B9}"/>
              </a:ext>
            </a:extLst>
          </p:cNvPr>
          <p:cNvSpPr/>
          <p:nvPr/>
        </p:nvSpPr>
        <p:spPr>
          <a:xfrm>
            <a:off x="7300395" y="3339544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49E23B-A5D5-C8CE-9F81-30B0F3CF52A5}"/>
              </a:ext>
            </a:extLst>
          </p:cNvPr>
          <p:cNvSpPr txBox="1"/>
          <p:nvPr/>
        </p:nvSpPr>
        <p:spPr>
          <a:xfrm>
            <a:off x="8508368" y="313661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2971263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치료를 위한 인공지능</a:t>
            </a:r>
            <a:endParaRPr kumimoji="1" lang="ko-Kore-US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FB78D10E-B4F9-2B00-4B56-55BFE9136BEF}"/>
              </a:ext>
            </a:extLst>
          </p:cNvPr>
          <p:cNvSpPr/>
          <p:nvPr/>
        </p:nvSpPr>
        <p:spPr>
          <a:xfrm>
            <a:off x="3587371" y="3339544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BCBC9-DB38-D33D-4261-367B2223F6CC}"/>
              </a:ext>
            </a:extLst>
          </p:cNvPr>
          <p:cNvSpPr txBox="1"/>
          <p:nvPr/>
        </p:nvSpPr>
        <p:spPr>
          <a:xfrm>
            <a:off x="4844696" y="3140760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131EFE-6D9A-38B9-EC40-A78052DE14E4}"/>
              </a:ext>
            </a:extLst>
          </p:cNvPr>
          <p:cNvSpPr txBox="1"/>
          <p:nvPr/>
        </p:nvSpPr>
        <p:spPr>
          <a:xfrm>
            <a:off x="1567348" y="3136610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DDB2427B-C15C-B031-182A-201D1C07F2B9}"/>
              </a:ext>
            </a:extLst>
          </p:cNvPr>
          <p:cNvSpPr/>
          <p:nvPr/>
        </p:nvSpPr>
        <p:spPr>
          <a:xfrm>
            <a:off x="7300395" y="3339544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49E23B-A5D5-C8CE-9F81-30B0F3CF52A5}"/>
              </a:ext>
            </a:extLst>
          </p:cNvPr>
          <p:cNvSpPr txBox="1"/>
          <p:nvPr/>
        </p:nvSpPr>
        <p:spPr>
          <a:xfrm>
            <a:off x="8508368" y="313661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99C6E2-CCDD-E78B-EE30-BA752FBF9E2C}"/>
              </a:ext>
            </a:extLst>
          </p:cNvPr>
          <p:cNvSpPr/>
          <p:nvPr/>
        </p:nvSpPr>
        <p:spPr>
          <a:xfrm>
            <a:off x="1347090" y="2787723"/>
            <a:ext cx="5840787" cy="132556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Google Shape;153;p24">
            <a:extLst>
              <a:ext uri="{FF2B5EF4-FFF2-40B4-BE49-F238E27FC236}">
                <a16:creationId xmlns:a16="http://schemas.microsoft.com/office/drawing/2014/main" id="{29C350E5-313D-E968-F63A-5BF0D31E6664}"/>
              </a:ext>
            </a:extLst>
          </p:cNvPr>
          <p:cNvSpPr txBox="1"/>
          <p:nvPr/>
        </p:nvSpPr>
        <p:spPr>
          <a:xfrm>
            <a:off x="3482168" y="198958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4000" dirty="0"/>
              <a:t>DTx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216737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순환 의존 관계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DTx</a:t>
            </a:r>
            <a:endParaRPr kumimoji="1" lang="ko-Kore-US" altLang="en-US" sz="400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891E2E7-56D6-2BE8-1756-1741A28A97E5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8985013-C64C-D40F-38CF-9C627098051B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F2A84D6-23A1-048B-BA74-0C087D3B7EE9}"/>
              </a:ext>
            </a:extLst>
          </p:cNvPr>
          <p:cNvSpPr/>
          <p:nvPr/>
        </p:nvSpPr>
        <p:spPr>
          <a:xfrm rot="13516731">
            <a:off x="4862316" y="3941772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842006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에 필요한 </a:t>
            </a:r>
            <a:r>
              <a:rPr kumimoji="1" lang="en-US" altLang="ko-KR" dirty="0"/>
              <a:t>AI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3760792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치료제</a:t>
            </a:r>
            <a:r>
              <a:rPr kumimoji="1" lang="en-US" altLang="ko-KR" dirty="0"/>
              <a:t>(Digital Therapeutics; DTx)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의학적 장애 혹은 질병을 예방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관리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치료하기 위해 환자에게 근거 기반 치료제 개입을 제공하는 소프트웨어 의료기기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</a:p>
          <a:p>
            <a:pPr>
              <a:lnSpc>
                <a:spcPct val="100000"/>
              </a:lnSpc>
            </a:pP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dirty="0"/>
              <a:t>SW</a:t>
            </a:r>
            <a:r>
              <a:rPr kumimoji="1" lang="ko-KR" altLang="en-US" dirty="0"/>
              <a:t>로 뇌와 신경에 자극을 주어 질환을 치료</a:t>
            </a:r>
            <a:endParaRPr kumimoji="1" lang="en-US" altLang="ko-KR" dirty="0"/>
          </a:p>
          <a:p>
            <a:pPr>
              <a:lnSpc>
                <a:spcPct val="100000"/>
              </a:lnSpc>
            </a:pPr>
            <a:endParaRPr kumimoji="1" lang="en-US" altLang="ko-KR" dirty="0"/>
          </a:p>
          <a:p>
            <a:pPr>
              <a:lnSpc>
                <a:spcPct val="100000"/>
              </a:lnSpc>
            </a:pPr>
            <a:r>
              <a:rPr kumimoji="1" lang="ko-KR" altLang="en-US" dirty="0"/>
              <a:t>디지털 치료 컨텐츠를 환자가 사용하여 질환을 치료하는 </a:t>
            </a:r>
            <a:r>
              <a:rPr kumimoji="1" lang="en-US" altLang="ko-KR" dirty="0"/>
              <a:t>SW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00000"/>
              </a:lnSpc>
              <a:buNone/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988117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에 필요한 </a:t>
            </a:r>
            <a:r>
              <a:rPr kumimoji="1" lang="en-US" altLang="ko-KR" dirty="0"/>
              <a:t>AI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3864130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DABBE-A9B5-B993-16FC-D92F359797FC}"/>
              </a:ext>
            </a:extLst>
          </p:cNvPr>
          <p:cNvSpPr txBox="1"/>
          <p:nvPr/>
        </p:nvSpPr>
        <p:spPr>
          <a:xfrm>
            <a:off x="6422740" y="3449521"/>
            <a:ext cx="9573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효과</a:t>
            </a:r>
            <a:endParaRPr kumimoji="1" lang="ko-Kore-US" alt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936991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DABBE-A9B5-B993-16FC-D92F359797FC}"/>
              </a:ext>
            </a:extLst>
          </p:cNvPr>
          <p:cNvSpPr txBox="1"/>
          <p:nvPr/>
        </p:nvSpPr>
        <p:spPr>
          <a:xfrm>
            <a:off x="6422740" y="3449521"/>
            <a:ext cx="9573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효과</a:t>
            </a:r>
            <a:endParaRPr kumimoji="1" lang="ko-Kore-US" alt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F1E9-DEFF-BF09-7348-FC6BF2523D68}"/>
              </a:ext>
            </a:extLst>
          </p:cNvPr>
          <p:cNvSpPr txBox="1"/>
          <p:nvPr/>
        </p:nvSpPr>
        <p:spPr>
          <a:xfrm>
            <a:off x="9248172" y="349821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2807959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다른 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DABBE-A9B5-B993-16FC-D92F359797FC}"/>
              </a:ext>
            </a:extLst>
          </p:cNvPr>
          <p:cNvSpPr txBox="1"/>
          <p:nvPr/>
        </p:nvSpPr>
        <p:spPr>
          <a:xfrm>
            <a:off x="6422740" y="3449521"/>
            <a:ext cx="9573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효과</a:t>
            </a:r>
            <a:endParaRPr kumimoji="1" lang="ko-Kore-US" alt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82281C37-7F49-BBFF-FD3D-6B86E79BFB9D}"/>
              </a:ext>
            </a:extLst>
          </p:cNvPr>
          <p:cNvSpPr/>
          <p:nvPr/>
        </p:nvSpPr>
        <p:spPr>
          <a:xfrm>
            <a:off x="4661294" y="510365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67D55-47DC-D0CC-64F9-476E18395FDD}"/>
              </a:ext>
            </a:extLst>
          </p:cNvPr>
          <p:cNvSpPr txBox="1"/>
          <p:nvPr/>
        </p:nvSpPr>
        <p:spPr>
          <a:xfrm>
            <a:off x="5828210" y="4922828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ko-Kore-US" altLang="en-US" sz="3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E481F-6B8D-EA5E-3122-BBD9D623A376}"/>
              </a:ext>
            </a:extLst>
          </p:cNvPr>
          <p:cNvSpPr txBox="1"/>
          <p:nvPr/>
        </p:nvSpPr>
        <p:spPr>
          <a:xfrm>
            <a:off x="1939472" y="4917428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F1E9-DEFF-BF09-7348-FC6BF2523D68}"/>
              </a:ext>
            </a:extLst>
          </p:cNvPr>
          <p:cNvSpPr txBox="1"/>
          <p:nvPr/>
        </p:nvSpPr>
        <p:spPr>
          <a:xfrm>
            <a:off x="9248172" y="349821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2786972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다른 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DABBE-A9B5-B993-16FC-D92F359797FC}"/>
              </a:ext>
            </a:extLst>
          </p:cNvPr>
          <p:cNvSpPr txBox="1"/>
          <p:nvPr/>
        </p:nvSpPr>
        <p:spPr>
          <a:xfrm>
            <a:off x="6422740" y="3449521"/>
            <a:ext cx="9573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효과</a:t>
            </a:r>
            <a:endParaRPr kumimoji="1" lang="ko-Kore-US" alt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82281C37-7F49-BBFF-FD3D-6B86E79BFB9D}"/>
              </a:ext>
            </a:extLst>
          </p:cNvPr>
          <p:cNvSpPr/>
          <p:nvPr/>
        </p:nvSpPr>
        <p:spPr>
          <a:xfrm>
            <a:off x="4661294" y="510365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67D55-47DC-D0CC-64F9-476E18395FDD}"/>
              </a:ext>
            </a:extLst>
          </p:cNvPr>
          <p:cNvSpPr txBox="1"/>
          <p:nvPr/>
        </p:nvSpPr>
        <p:spPr>
          <a:xfrm>
            <a:off x="5828210" y="4922828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ko-Kore-US" altLang="en-US" sz="3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E481F-6B8D-EA5E-3122-BBD9D623A376}"/>
              </a:ext>
            </a:extLst>
          </p:cNvPr>
          <p:cNvSpPr txBox="1"/>
          <p:nvPr/>
        </p:nvSpPr>
        <p:spPr>
          <a:xfrm>
            <a:off x="1939472" y="4917428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F1E9-DEFF-BF09-7348-FC6BF2523D68}"/>
              </a:ext>
            </a:extLst>
          </p:cNvPr>
          <p:cNvSpPr txBox="1"/>
          <p:nvPr/>
        </p:nvSpPr>
        <p:spPr>
          <a:xfrm>
            <a:off x="9248172" y="349821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047B65-D348-EBD9-1F25-4F3A6E49045F}"/>
              </a:ext>
            </a:extLst>
          </p:cNvPr>
          <p:cNvSpPr txBox="1"/>
          <p:nvPr/>
        </p:nvSpPr>
        <p:spPr>
          <a:xfrm>
            <a:off x="8633334" y="4978982"/>
            <a:ext cx="1630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거의 없다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3765388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다른 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DABBE-A9B5-B993-16FC-D92F359797FC}"/>
              </a:ext>
            </a:extLst>
          </p:cNvPr>
          <p:cNvSpPr txBox="1"/>
          <p:nvPr/>
        </p:nvSpPr>
        <p:spPr>
          <a:xfrm>
            <a:off x="6422740" y="3449521"/>
            <a:ext cx="9573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효과</a:t>
            </a:r>
            <a:endParaRPr kumimoji="1" lang="ko-Kore-US" alt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82281C37-7F49-BBFF-FD3D-6B86E79BFB9D}"/>
              </a:ext>
            </a:extLst>
          </p:cNvPr>
          <p:cNvSpPr/>
          <p:nvPr/>
        </p:nvSpPr>
        <p:spPr>
          <a:xfrm>
            <a:off x="4661294" y="510365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67D55-47DC-D0CC-64F9-476E18395FDD}"/>
              </a:ext>
            </a:extLst>
          </p:cNvPr>
          <p:cNvSpPr txBox="1"/>
          <p:nvPr/>
        </p:nvSpPr>
        <p:spPr>
          <a:xfrm>
            <a:off x="5828210" y="4922828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ko-Kore-US" altLang="en-US" sz="3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E481F-6B8D-EA5E-3122-BBD9D623A376}"/>
              </a:ext>
            </a:extLst>
          </p:cNvPr>
          <p:cNvSpPr txBox="1"/>
          <p:nvPr/>
        </p:nvSpPr>
        <p:spPr>
          <a:xfrm>
            <a:off x="1939472" y="4917428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F1E9-DEFF-BF09-7348-FC6BF2523D68}"/>
              </a:ext>
            </a:extLst>
          </p:cNvPr>
          <p:cNvSpPr txBox="1"/>
          <p:nvPr/>
        </p:nvSpPr>
        <p:spPr>
          <a:xfrm>
            <a:off x="9248172" y="349821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047B65-D348-EBD9-1F25-4F3A6E49045F}"/>
              </a:ext>
            </a:extLst>
          </p:cNvPr>
          <p:cNvSpPr txBox="1"/>
          <p:nvPr/>
        </p:nvSpPr>
        <p:spPr>
          <a:xfrm>
            <a:off x="8633334" y="4978982"/>
            <a:ext cx="3238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거의 없다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로완은 있다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352781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로완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/>
              <a:t>MEET</a:t>
            </a:r>
            <a:endParaRPr kumimoji="1" lang="ko-Kore-US" alt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4C2E4-F398-6707-22CD-CF108BFFD927}"/>
              </a:ext>
            </a:extLst>
          </p:cNvPr>
          <p:cNvSpPr txBox="1"/>
          <p:nvPr/>
        </p:nvSpPr>
        <p:spPr>
          <a:xfrm>
            <a:off x="1735545" y="5908906"/>
            <a:ext cx="9534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MEET : </a:t>
            </a:r>
            <a:r>
              <a:rPr kumimoji="1" lang="ko-KR" altLang="en-US" sz="2400" dirty="0"/>
              <a:t>디지털 컨텐츠 사용이 경도인지장애에 효과가 있다는 연구과제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529686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로완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/>
              <a:t>MEET</a:t>
            </a:r>
            <a:endParaRPr kumimoji="1" lang="ko-Kore-US" altLang="en-US" sz="360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891E2E7-56D6-2BE8-1756-1741A28A97E5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33656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로완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/>
              <a:t>MEET</a:t>
            </a:r>
            <a:endParaRPr kumimoji="1" lang="ko-Kore-US" altLang="en-US" sz="360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8985013-C64C-D40F-38CF-9C627098051B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38383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로완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F2A84D6-23A1-048B-BA74-0C087D3B7EE9}"/>
              </a:ext>
            </a:extLst>
          </p:cNvPr>
          <p:cNvSpPr/>
          <p:nvPr/>
        </p:nvSpPr>
        <p:spPr>
          <a:xfrm rot="13516731">
            <a:off x="4862316" y="3941772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DBB13-09ED-7E57-B7A2-4392B4EDF03C}"/>
              </a:ext>
            </a:extLst>
          </p:cNvPr>
          <p:cNvSpPr txBox="1"/>
          <p:nvPr/>
        </p:nvSpPr>
        <p:spPr>
          <a:xfrm>
            <a:off x="3492437" y="2705333"/>
            <a:ext cx="2384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chemeClr val="bg1"/>
                </a:solidFill>
              </a:rPr>
              <a:t>슈퍼브레인</a:t>
            </a:r>
            <a:endParaRPr kumimoji="1"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92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치료제 사례</a:t>
            </a:r>
            <a:r>
              <a:rPr kumimoji="1" lang="en-US" altLang="ko-KR" dirty="0"/>
              <a:t> - </a:t>
            </a:r>
            <a:r>
              <a:rPr kumimoji="1" lang="ko-KR" altLang="en-US" dirty="0"/>
              <a:t>치매</a:t>
            </a:r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B7C0F-686C-75FA-42C8-746E551B1708}"/>
              </a:ext>
            </a:extLst>
          </p:cNvPr>
          <p:cNvSpPr txBox="1"/>
          <p:nvPr/>
        </p:nvSpPr>
        <p:spPr>
          <a:xfrm>
            <a:off x="4229099" y="6442364"/>
            <a:ext cx="4592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US" sz="1400" dirty="0"/>
              <a:t>https://youtu.be/Wc8F2tMEoS8?feature=shared&amp;t=61</a:t>
            </a:r>
            <a:endParaRPr kumimoji="1" lang="ko-Kore-US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914BA9-C667-FA52-0401-D55EED89D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612" y="2198833"/>
            <a:ext cx="8346474" cy="37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324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로완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F2A84D6-23A1-048B-BA74-0C087D3B7EE9}"/>
              </a:ext>
            </a:extLst>
          </p:cNvPr>
          <p:cNvSpPr/>
          <p:nvPr/>
        </p:nvSpPr>
        <p:spPr>
          <a:xfrm rot="13516731">
            <a:off x="4862316" y="3941772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DBB13-09ED-7E57-B7A2-4392B4EDF03C}"/>
              </a:ext>
            </a:extLst>
          </p:cNvPr>
          <p:cNvSpPr txBox="1"/>
          <p:nvPr/>
        </p:nvSpPr>
        <p:spPr>
          <a:xfrm>
            <a:off x="3492437" y="2705333"/>
            <a:ext cx="2384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chemeClr val="bg1"/>
                </a:solidFill>
              </a:rPr>
              <a:t>슈퍼브레인</a:t>
            </a:r>
            <a:endParaRPr kumimoji="1"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FF1A04D3-D638-7744-7489-060248BEB272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1615851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로완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891E2E7-56D6-2BE8-1756-1741A28A97E5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8985013-C64C-D40F-38CF-9C627098051B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F2A84D6-23A1-048B-BA74-0C087D3B7EE9}"/>
              </a:ext>
            </a:extLst>
          </p:cNvPr>
          <p:cNvSpPr/>
          <p:nvPr/>
        </p:nvSpPr>
        <p:spPr>
          <a:xfrm rot="13516731">
            <a:off x="4862316" y="3941772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DTx</a:t>
            </a:r>
            <a:endParaRPr kumimoji="1" lang="ko-Kore-US" altLang="en-US" sz="4000"/>
          </a:p>
        </p:txBody>
      </p:sp>
    </p:spTree>
    <p:extLst>
      <p:ext uri="{BB962C8B-B14F-4D97-AF65-F5344CB8AC3E}">
        <p14:creationId xmlns:p14="http://schemas.microsoft.com/office/powerpoint/2010/main" val="4047241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829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DTx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위한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모델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81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에게 원하는 바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E5EED4-433E-3257-52F5-172FFBE12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환자에게 맞는 치료 컨텐츠를 의사에게 추천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ore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AI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 추천시스템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(Recommendation System)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과 유사하다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2926393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작업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추천 시스템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91E45F-107A-2383-F6E1-6BDC6E234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558" y="3495385"/>
            <a:ext cx="3276024" cy="2951129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E5EED4-433E-3257-52F5-172FFBE12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사용자와 아이템 조합의 평가를 예측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평가가 높은 것을 추천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0633850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 추천 시스템 방법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1659ED-16D5-2F8B-723F-EFC985B9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11" y="2062831"/>
            <a:ext cx="6625590" cy="4227370"/>
          </a:xfrm>
          <a:prstGeom prst="rect">
            <a:avLst/>
          </a:prstGeom>
        </p:spPr>
      </p:pic>
      <p:sp>
        <p:nvSpPr>
          <p:cNvPr id="8" name="Google Shape;153;p24">
            <a:extLst>
              <a:ext uri="{FF2B5EF4-FFF2-40B4-BE49-F238E27FC236}">
                <a16:creationId xmlns:a16="http://schemas.microsoft.com/office/drawing/2014/main" id="{E64A25D1-C9A2-3B8E-21EB-1FD29A7265A0}"/>
              </a:ext>
            </a:extLst>
          </p:cNvPr>
          <p:cNvSpPr txBox="1"/>
          <p:nvPr/>
        </p:nvSpPr>
        <p:spPr>
          <a:xfrm>
            <a:off x="930681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유저의 선택을 추천</a:t>
            </a:r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F970844F-95EE-98E7-BCF0-4B0B8EB1EE54}"/>
              </a:ext>
            </a:extLst>
          </p:cNvPr>
          <p:cNvSpPr txBox="1"/>
          <p:nvPr/>
        </p:nvSpPr>
        <p:spPr>
          <a:xfrm>
            <a:off x="9682734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컨텐츠를 추천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5934801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에 적용하려니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863CCC-BC5A-6464-12E2-E1116419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11" y="2062831"/>
            <a:ext cx="6625590" cy="4227370"/>
          </a:xfrm>
          <a:prstGeom prst="rect">
            <a:avLst/>
          </a:prstGeom>
        </p:spPr>
      </p:pic>
      <p:sp>
        <p:nvSpPr>
          <p:cNvPr id="8" name="Google Shape;153;p24">
            <a:extLst>
              <a:ext uri="{FF2B5EF4-FFF2-40B4-BE49-F238E27FC236}">
                <a16:creationId xmlns:a16="http://schemas.microsoft.com/office/drawing/2014/main" id="{2A555128-4AD2-51AA-C8A3-15DD3BC34D68}"/>
              </a:ext>
            </a:extLst>
          </p:cNvPr>
          <p:cNvSpPr txBox="1"/>
          <p:nvPr/>
        </p:nvSpPr>
        <p:spPr>
          <a:xfrm>
            <a:off x="930681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유저의 선택을 추천</a:t>
            </a:r>
            <a:endParaRPr sz="2000" dirty="0"/>
          </a:p>
        </p:txBody>
      </p:sp>
      <p:sp>
        <p:nvSpPr>
          <p:cNvPr id="9" name="Google Shape;153;p24">
            <a:extLst>
              <a:ext uri="{FF2B5EF4-FFF2-40B4-BE49-F238E27FC236}">
                <a16:creationId xmlns:a16="http://schemas.microsoft.com/office/drawing/2014/main" id="{DD400CC2-E321-8943-C7F9-297334AB4138}"/>
              </a:ext>
            </a:extLst>
          </p:cNvPr>
          <p:cNvSpPr txBox="1"/>
          <p:nvPr/>
        </p:nvSpPr>
        <p:spPr>
          <a:xfrm>
            <a:off x="9682734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컨텐츠를 추천</a:t>
            </a:r>
            <a:endParaRPr sz="2000" dirty="0"/>
          </a:p>
        </p:txBody>
      </p:sp>
      <p:sp>
        <p:nvSpPr>
          <p:cNvPr id="10" name="Google Shape;153;p24">
            <a:extLst>
              <a:ext uri="{FF2B5EF4-FFF2-40B4-BE49-F238E27FC236}">
                <a16:creationId xmlns:a16="http://schemas.microsoft.com/office/drawing/2014/main" id="{F70CD965-1DDE-68B3-AAD8-84DAC6D00320}"/>
              </a:ext>
            </a:extLst>
          </p:cNvPr>
          <p:cNvSpPr txBox="1"/>
          <p:nvPr/>
        </p:nvSpPr>
        <p:spPr>
          <a:xfrm>
            <a:off x="930680" y="382348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무엇이 유사한</a:t>
            </a:r>
            <a:r>
              <a:rPr lang="en-US" altLang="ko-KR" sz="2000" dirty="0"/>
              <a:t>?</a:t>
            </a:r>
            <a:endParaRPr sz="2000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6A35239B-723C-18F2-0A60-48BC7FF40EA9}"/>
              </a:ext>
            </a:extLst>
          </p:cNvPr>
          <p:cNvSpPr txBox="1"/>
          <p:nvPr/>
        </p:nvSpPr>
        <p:spPr>
          <a:xfrm>
            <a:off x="9682734" y="3802073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기 선택과 유사한  것만</a:t>
            </a:r>
            <a:r>
              <a:rPr lang="en-US" altLang="ko-KR" sz="2000" dirty="0"/>
              <a:t>?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0140234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에서의 문제점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6DA5F4-8F4F-E9F7-7B37-29B9C8E8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11" y="2062831"/>
            <a:ext cx="6625590" cy="4227370"/>
          </a:xfrm>
          <a:prstGeom prst="rect">
            <a:avLst/>
          </a:prstGeom>
        </p:spPr>
      </p:pic>
      <p:sp>
        <p:nvSpPr>
          <p:cNvPr id="12" name="Google Shape;153;p24">
            <a:extLst>
              <a:ext uri="{FF2B5EF4-FFF2-40B4-BE49-F238E27FC236}">
                <a16:creationId xmlns:a16="http://schemas.microsoft.com/office/drawing/2014/main" id="{6DEE31E9-D0E3-76E6-8B5F-900B4BF3BE47}"/>
              </a:ext>
            </a:extLst>
          </p:cNvPr>
          <p:cNvSpPr txBox="1"/>
          <p:nvPr/>
        </p:nvSpPr>
        <p:spPr>
          <a:xfrm>
            <a:off x="930681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유저의 선택을 추천</a:t>
            </a:r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74CE9322-F99E-B0B1-B93B-0F81EE4739EA}"/>
              </a:ext>
            </a:extLst>
          </p:cNvPr>
          <p:cNvSpPr txBox="1"/>
          <p:nvPr/>
        </p:nvSpPr>
        <p:spPr>
          <a:xfrm>
            <a:off x="930680" y="382348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무엇이 유사한</a:t>
            </a:r>
            <a:r>
              <a:rPr lang="en-US" altLang="ko-KR" sz="2000" dirty="0"/>
              <a:t>?</a:t>
            </a:r>
            <a:endParaRPr sz="2000" dirty="0"/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581481F8-529B-A158-982E-B6FD6EE8CA6D}"/>
              </a:ext>
            </a:extLst>
          </p:cNvPr>
          <p:cNvSpPr txBox="1"/>
          <p:nvPr/>
        </p:nvSpPr>
        <p:spPr>
          <a:xfrm>
            <a:off x="883652" y="473714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저하 정도가</a:t>
            </a:r>
            <a:endParaRPr lang="en-US" altLang="ko-KR" sz="2000" dirty="0"/>
          </a:p>
          <a:p>
            <a:pPr algn="ctr"/>
            <a:r>
              <a:rPr lang="ko-KR" altLang="en-US" sz="2000" dirty="0"/>
              <a:t>유사한</a:t>
            </a:r>
            <a:endParaRPr sz="2000" dirty="0"/>
          </a:p>
        </p:txBody>
      </p:sp>
      <p:sp>
        <p:nvSpPr>
          <p:cNvPr id="8" name="Google Shape;153;p24">
            <a:extLst>
              <a:ext uri="{FF2B5EF4-FFF2-40B4-BE49-F238E27FC236}">
                <a16:creationId xmlns:a16="http://schemas.microsoft.com/office/drawing/2014/main" id="{B5AF9E5C-99DE-BB83-0FA9-DCE92AB24D96}"/>
              </a:ext>
            </a:extLst>
          </p:cNvPr>
          <p:cNvSpPr txBox="1"/>
          <p:nvPr/>
        </p:nvSpPr>
        <p:spPr>
          <a:xfrm>
            <a:off x="9430612" y="4758307"/>
            <a:ext cx="228369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사용자가 선택하지 않았는데</a:t>
            </a:r>
            <a:r>
              <a:rPr lang="en-US" altLang="ko-KR" sz="2000" dirty="0"/>
              <a:t>?</a:t>
            </a:r>
            <a:endParaRPr sz="2000" dirty="0"/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3D877D0F-82F5-A51D-80C2-0C3671836B8B}"/>
              </a:ext>
            </a:extLst>
          </p:cNvPr>
          <p:cNvSpPr txBox="1"/>
          <p:nvPr/>
        </p:nvSpPr>
        <p:spPr>
          <a:xfrm>
            <a:off x="9682734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컨텐츠를 추천</a:t>
            </a:r>
            <a:endParaRPr sz="2000" dirty="0"/>
          </a:p>
        </p:txBody>
      </p:sp>
      <p:sp>
        <p:nvSpPr>
          <p:cNvPr id="9" name="Google Shape;153;p24">
            <a:extLst>
              <a:ext uri="{FF2B5EF4-FFF2-40B4-BE49-F238E27FC236}">
                <a16:creationId xmlns:a16="http://schemas.microsoft.com/office/drawing/2014/main" id="{577F7209-6999-FC11-DB85-A64E3B152ECB}"/>
              </a:ext>
            </a:extLst>
          </p:cNvPr>
          <p:cNvSpPr txBox="1"/>
          <p:nvPr/>
        </p:nvSpPr>
        <p:spPr>
          <a:xfrm>
            <a:off x="9682734" y="3802073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기 선택과 유사한  것만</a:t>
            </a:r>
            <a:r>
              <a:rPr lang="en-US" altLang="ko-KR" sz="2000" dirty="0"/>
              <a:t>?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9858329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를 위한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모델 부재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E5EED4-433E-3257-52F5-172FFBE12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유사한 추천시스템 모델의 사용 불가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AI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에 대한 공개된 연구 결과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거의 없다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28409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593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DTx 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특화 모델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99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치료제 사례</a:t>
            </a:r>
            <a:r>
              <a:rPr kumimoji="1" lang="en-US" altLang="ko-KR" dirty="0"/>
              <a:t> - </a:t>
            </a:r>
            <a:r>
              <a:rPr kumimoji="1" lang="ko-KR" altLang="en-US" dirty="0"/>
              <a:t>치매</a:t>
            </a:r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B7C0F-686C-75FA-42C8-746E551B1708}"/>
              </a:ext>
            </a:extLst>
          </p:cNvPr>
          <p:cNvSpPr txBox="1"/>
          <p:nvPr/>
        </p:nvSpPr>
        <p:spPr>
          <a:xfrm>
            <a:off x="4229099" y="6442364"/>
            <a:ext cx="4592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US" sz="1400" dirty="0"/>
              <a:t>https://youtu.be/Wc8F2tMEoS8?feature=shared&amp;t=61</a:t>
            </a:r>
            <a:endParaRPr kumimoji="1" lang="ko-Kore-US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C33F0-18E0-A2BE-23F8-E4549C8DB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97" y="1959175"/>
            <a:ext cx="6728991" cy="39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551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B244-3DB6-5B0C-FA46-A05320ED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잠재값</a:t>
            </a:r>
            <a:r>
              <a:rPr kumimoji="1" lang="en-US" altLang="ko-KR" dirty="0"/>
              <a:t>(Latent Value)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3EFB34-0623-F89C-0EAE-69D5E0BF3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800" dirty="0"/>
              <a:t>모든 것에 있다</a:t>
            </a:r>
            <a:r>
              <a:rPr kumimoji="1" lang="en-US" altLang="ko-KR" sz="2800" dirty="0"/>
              <a:t>.</a:t>
            </a:r>
            <a:r>
              <a:rPr kumimoji="1" lang="ko-KR" altLang="en-US" sz="2800" dirty="0"/>
              <a:t> 숨겨져 있다</a:t>
            </a:r>
            <a:r>
              <a:rPr kumimoji="1" lang="en-US" altLang="ko-KR" sz="2800" dirty="0"/>
              <a:t>.</a:t>
            </a:r>
            <a:r>
              <a:rPr kumimoji="1" lang="en-US" altLang="ko-Kore-KR" sz="2800" dirty="0"/>
              <a:t> </a:t>
            </a:r>
          </a:p>
          <a:p>
            <a:r>
              <a:rPr kumimoji="1" lang="ko-KR" altLang="en-US" dirty="0"/>
              <a:t>직접 측정 불가</a:t>
            </a:r>
            <a:endParaRPr kumimoji="1" lang="en-US" altLang="ko-KR" dirty="0"/>
          </a:p>
          <a:p>
            <a:r>
              <a:rPr kumimoji="1" lang="ko-KR" altLang="en-US" dirty="0"/>
              <a:t>관측된 값에서 추론 할 수 밖에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감기의 정도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인지환자의 저하 정도</a:t>
            </a:r>
            <a:endParaRPr kumimoji="1" lang="en-US" altLang="ko-KR" dirty="0"/>
          </a:p>
          <a:p>
            <a:endParaRPr kumimoji="1" lang="en-US" altLang="ko-Kore-KR" sz="2800" dirty="0"/>
          </a:p>
          <a:p>
            <a:endParaRPr kumimoji="1" lang="en-US" altLang="ko-Kore-KR" sz="2800" dirty="0"/>
          </a:p>
          <a:p>
            <a:endParaRPr kumimoji="1" lang="en-US" altLang="ko-Kore-KR" sz="2800" dirty="0"/>
          </a:p>
          <a:p>
            <a:endParaRPr kumimoji="1" lang="en-US" altLang="ko-Kore-KR" sz="2800" dirty="0"/>
          </a:p>
          <a:p>
            <a:endParaRPr kumimoji="1" lang="ko-Kore-KR" altLang="en-US" sz="28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B1BC98-05C4-8F3E-6E01-38DE9A5A8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00" y="4083326"/>
            <a:ext cx="34671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076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65DDE-F4BC-0DDE-3435-9C62B1221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측정된 값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A7FDD-EE3E-3980-6BA2-745ADFBA8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800" dirty="0"/>
              <a:t>물리적 장치로 측정</a:t>
            </a:r>
            <a:endParaRPr kumimoji="1" lang="en-US" altLang="ko-Kore-KR" sz="2800" dirty="0"/>
          </a:p>
          <a:p>
            <a:r>
              <a:rPr kumimoji="1" lang="ko-KR" altLang="en-US" dirty="0"/>
              <a:t>정보가 누락되고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왜곡되고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노이즈 섞이고</a:t>
            </a:r>
            <a:endParaRPr kumimoji="1" lang="en-US" altLang="ko-KR" dirty="0"/>
          </a:p>
          <a:p>
            <a:r>
              <a:rPr kumimoji="1" lang="ko-KR" altLang="en-US" dirty="0"/>
              <a:t>우리가 수집한 모든 데이터</a:t>
            </a:r>
            <a:endParaRPr kumimoji="1" lang="en-US" altLang="ko-KR" dirty="0"/>
          </a:p>
          <a:p>
            <a:r>
              <a:rPr kumimoji="1" lang="ko-KR" altLang="en-US" sz="2800" dirty="0"/>
              <a:t>예</a:t>
            </a:r>
            <a:r>
              <a:rPr kumimoji="1" lang="en-US" altLang="ko-KR" sz="2800" dirty="0"/>
              <a:t>)</a:t>
            </a:r>
            <a:r>
              <a:rPr kumimoji="1" lang="ko-KR" altLang="en-US" sz="2800" dirty="0"/>
              <a:t> 감기 환자의 체온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인지환자의 검사결과</a:t>
            </a:r>
            <a:endParaRPr kumimoji="1" lang="en-US" altLang="ko-Kore-KR" sz="2800" dirty="0"/>
          </a:p>
          <a:p>
            <a:endParaRPr kumimoji="1" lang="en-US" altLang="ko-Kore-KR" sz="2800" dirty="0"/>
          </a:p>
          <a:p>
            <a:endParaRPr kumimoji="1" lang="ko-Kore-KR" altLang="en-US" sz="28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53B146-476D-5D85-FB16-1EA2DF818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812" y="4159923"/>
            <a:ext cx="35687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92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65DDE-F4BC-0DDE-3435-9C62B1221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사용자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컨텐츠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A7FDD-EE3E-3980-6BA2-745ADFBA8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3200" dirty="0"/>
              <a:t>사용자는 잠재값을 갖는다</a:t>
            </a:r>
            <a:r>
              <a:rPr kumimoji="1" lang="en-US" altLang="ko-KR" sz="3200" dirty="0"/>
              <a:t>.</a:t>
            </a:r>
            <a:endParaRPr kumimoji="1" lang="en-US" altLang="ko-Kore-KR" sz="3200" dirty="0"/>
          </a:p>
          <a:p>
            <a:pPr lvl="1"/>
            <a:r>
              <a:rPr kumimoji="1" lang="ko-KR" altLang="en-US" sz="2800" dirty="0"/>
              <a:t>예</a:t>
            </a:r>
            <a:r>
              <a:rPr kumimoji="1" lang="en-US" altLang="ko-KR" sz="2800" dirty="0"/>
              <a:t>)</a:t>
            </a:r>
            <a:r>
              <a:rPr kumimoji="1" lang="ko-KR" altLang="en-US" sz="2800" dirty="0"/>
              <a:t> 기억력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주의력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계산력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…</a:t>
            </a:r>
            <a:endParaRPr kumimoji="1" lang="en-US" altLang="ko-Kore-KR" sz="2800" dirty="0"/>
          </a:p>
          <a:p>
            <a:pPr lvl="1"/>
            <a:endParaRPr kumimoji="1" lang="en-US" altLang="ko-Kore-KR" sz="2800" dirty="0"/>
          </a:p>
          <a:p>
            <a:r>
              <a:rPr kumimoji="1" lang="ko-KR" altLang="en-US" sz="3200" dirty="0"/>
              <a:t>컨텐츠는 잠재값을 갖는다</a:t>
            </a:r>
            <a:r>
              <a:rPr kumimoji="1" lang="en-US" altLang="ko-KR" sz="3200" dirty="0"/>
              <a:t>.</a:t>
            </a:r>
            <a:endParaRPr kumimoji="1" lang="en-US" altLang="ko-Kore-KR" sz="3200" dirty="0"/>
          </a:p>
          <a:p>
            <a:pPr lvl="1"/>
            <a:r>
              <a:rPr kumimoji="1" lang="ko-KR" altLang="en-US" sz="2800" dirty="0"/>
              <a:t>예</a:t>
            </a:r>
            <a:r>
              <a:rPr kumimoji="1" lang="en-US" altLang="ko-KR" sz="2800" dirty="0"/>
              <a:t>)</a:t>
            </a:r>
            <a:r>
              <a:rPr kumimoji="1" lang="ko-KR" altLang="en-US" sz="2800" dirty="0"/>
              <a:t> 기억력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주의력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계산력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…</a:t>
            </a:r>
            <a:endParaRPr kumimoji="1" lang="en-US" altLang="ko-Kore-KR" sz="2800" dirty="0"/>
          </a:p>
          <a:p>
            <a:pPr lvl="1"/>
            <a:endParaRPr kumimoji="1" lang="ko-Kore-KR" altLang="en-US" sz="2800"/>
          </a:p>
        </p:txBody>
      </p:sp>
    </p:spTree>
    <p:extLst>
      <p:ext uri="{BB962C8B-B14F-4D97-AF65-F5344CB8AC3E}">
        <p14:creationId xmlns:p14="http://schemas.microsoft.com/office/powerpoint/2010/main" val="403567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65DDE-F4BC-0DDE-3435-9C62B1221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사용자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컨텐츠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점수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A7FDD-EE3E-3980-6BA2-745ADFBA8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800" dirty="0"/>
              <a:t>사용자가 컨텐츠를 플레이</a:t>
            </a:r>
            <a:endParaRPr kumimoji="1" lang="en-US" altLang="ko-Kore-KR" sz="2800" dirty="0"/>
          </a:p>
          <a:p>
            <a:r>
              <a:rPr kumimoji="1" lang="ko-KR" altLang="en-US" dirty="0"/>
              <a:t>점수로 관측된다</a:t>
            </a:r>
            <a:r>
              <a:rPr kumimoji="1" lang="en-US" altLang="ko-KR" dirty="0"/>
              <a:t>.</a:t>
            </a:r>
            <a:endParaRPr kumimoji="1" lang="ko-Kore-KR" altLang="en-US" sz="280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C6B1E2A-03F5-A5BC-D0A1-B9CF4E92A27F}"/>
              </a:ext>
            </a:extLst>
          </p:cNvPr>
          <p:cNvSpPr/>
          <p:nvPr/>
        </p:nvSpPr>
        <p:spPr>
          <a:xfrm>
            <a:off x="8066289" y="2705100"/>
            <a:ext cx="1617200" cy="1559580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E3E00-4049-4AA2-B2C0-58AEFDDD73EE}"/>
              </a:ext>
            </a:extLst>
          </p:cNvPr>
          <p:cNvSpPr txBox="1"/>
          <p:nvPr/>
        </p:nvSpPr>
        <p:spPr>
          <a:xfrm>
            <a:off x="7746999" y="2912622"/>
            <a:ext cx="76174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user</a:t>
            </a:r>
            <a:endParaRPr kumimoji="1" lang="ko-Kore-KR" altLang="en-US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B830B1-740E-ECEF-2543-1923D1FFBE68}"/>
              </a:ext>
            </a:extLst>
          </p:cNvPr>
          <p:cNvSpPr txBox="1"/>
          <p:nvPr/>
        </p:nvSpPr>
        <p:spPr>
          <a:xfrm>
            <a:off x="8955911" y="2878970"/>
            <a:ext cx="123944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content</a:t>
            </a:r>
            <a:endParaRPr kumimoji="1" lang="ko-Kore-KR" alt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A7EEA-741D-F027-F7BE-C03D0DB9E7B8}"/>
              </a:ext>
            </a:extLst>
          </p:cNvPr>
          <p:cNvSpPr txBox="1"/>
          <p:nvPr/>
        </p:nvSpPr>
        <p:spPr>
          <a:xfrm>
            <a:off x="8416269" y="3895436"/>
            <a:ext cx="91723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800" dirty="0"/>
              <a:t>score</a:t>
            </a:r>
            <a:endParaRPr kumimoji="1" lang="ko-Kore-KR" altLang="en-US" sz="2800"/>
          </a:p>
        </p:txBody>
      </p:sp>
    </p:spTree>
    <p:extLst>
      <p:ext uri="{BB962C8B-B14F-4D97-AF65-F5344CB8AC3E}">
        <p14:creationId xmlns:p14="http://schemas.microsoft.com/office/powerpoint/2010/main" val="1188441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B7196-46CA-0234-A466-E2E19FC2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표상</a:t>
            </a:r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4A9C40F-3379-8AFB-0F09-D2FDDD2BA2F6}"/>
              </a:ext>
            </a:extLst>
          </p:cNvPr>
          <p:cNvSpPr/>
          <p:nvPr/>
        </p:nvSpPr>
        <p:spPr>
          <a:xfrm>
            <a:off x="2863106" y="3058347"/>
            <a:ext cx="1143000" cy="602673"/>
          </a:xfrm>
          <a:prstGeom prst="ellipse">
            <a:avLst/>
          </a:prstGeom>
          <a:pattFill prst="wd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2BF6A2-76B0-209B-27CC-DCA610647148}"/>
              </a:ext>
            </a:extLst>
          </p:cNvPr>
          <p:cNvSpPr txBox="1"/>
          <p:nvPr/>
        </p:nvSpPr>
        <p:spPr>
          <a:xfrm>
            <a:off x="3099225" y="3058347"/>
            <a:ext cx="670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sz="1600" dirty="0"/>
              <a:t>user</a:t>
            </a:r>
          </a:p>
          <a:p>
            <a:pPr algn="ctr"/>
            <a:r>
              <a:rPr kumimoji="1" lang="en-US" altLang="ko-Kore-US" sz="1600" dirty="0"/>
              <a:t>latent</a:t>
            </a:r>
            <a:endParaRPr kumimoji="1" lang="ko-Kore-US" altLang="en-US" sz="16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A3917-C5A3-6DD4-99C8-6E9BAD9390F0}"/>
              </a:ext>
            </a:extLst>
          </p:cNvPr>
          <p:cNvSpPr/>
          <p:nvPr/>
        </p:nvSpPr>
        <p:spPr>
          <a:xfrm>
            <a:off x="2826936" y="4112560"/>
            <a:ext cx="1215342" cy="15012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247807-1C84-DCEA-62C8-3B7C9ABF2E55}"/>
              </a:ext>
            </a:extLst>
          </p:cNvPr>
          <p:cNvSpPr txBox="1"/>
          <p:nvPr/>
        </p:nvSpPr>
        <p:spPr>
          <a:xfrm>
            <a:off x="2934373" y="4112560"/>
            <a:ext cx="1000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sz="1600" dirty="0"/>
              <a:t>user</a:t>
            </a:r>
          </a:p>
          <a:p>
            <a:pPr algn="ctr"/>
            <a:r>
              <a:rPr kumimoji="1" lang="en-US" altLang="ko-Kore-US" sz="1600" dirty="0"/>
              <a:t>processor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222F21C-A51C-329B-A111-0873F92405B9}"/>
              </a:ext>
            </a:extLst>
          </p:cNvPr>
          <p:cNvSpPr/>
          <p:nvPr/>
        </p:nvSpPr>
        <p:spPr>
          <a:xfrm>
            <a:off x="1240368" y="4563132"/>
            <a:ext cx="1143000" cy="602673"/>
          </a:xfrm>
          <a:prstGeom prst="ellipse">
            <a:avLst/>
          </a:prstGeom>
          <a:pattFill prst="wdDn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56CE7-853A-A897-929D-0D38DE4FE0CC}"/>
              </a:ext>
            </a:extLst>
          </p:cNvPr>
          <p:cNvSpPr txBox="1"/>
          <p:nvPr/>
        </p:nvSpPr>
        <p:spPr>
          <a:xfrm>
            <a:off x="1397086" y="4563132"/>
            <a:ext cx="827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sz="1600" dirty="0"/>
              <a:t>content</a:t>
            </a:r>
          </a:p>
          <a:p>
            <a:pPr algn="ctr"/>
            <a:r>
              <a:rPr kumimoji="1" lang="en-US" altLang="ko-Kore-US" sz="1600" dirty="0"/>
              <a:t>latent</a:t>
            </a:r>
            <a:endParaRPr kumimoji="1" lang="ko-Kore-US" altLang="en-US" sz="1600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95F5751E-A78A-600B-B183-6723DE12EA99}"/>
              </a:ext>
            </a:extLst>
          </p:cNvPr>
          <p:cNvSpPr/>
          <p:nvPr/>
        </p:nvSpPr>
        <p:spPr>
          <a:xfrm>
            <a:off x="2520206" y="4697335"/>
            <a:ext cx="1828800" cy="393539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9F628B9-DF4E-F586-6283-2F823FC0B748}"/>
              </a:ext>
            </a:extLst>
          </p:cNvPr>
          <p:cNvSpPr/>
          <p:nvPr/>
        </p:nvSpPr>
        <p:spPr>
          <a:xfrm>
            <a:off x="4537115" y="4616114"/>
            <a:ext cx="945956" cy="555980"/>
          </a:xfrm>
          <a:prstGeom prst="ellipse">
            <a:avLst/>
          </a:prstGeom>
          <a:pattFill prst="pct10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5CCFA-4612-E2E8-A333-F9809A82368C}"/>
              </a:ext>
            </a:extLst>
          </p:cNvPr>
          <p:cNvSpPr txBox="1"/>
          <p:nvPr/>
        </p:nvSpPr>
        <p:spPr>
          <a:xfrm>
            <a:off x="4694750" y="4697335"/>
            <a:ext cx="630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sz="1600" dirty="0"/>
              <a:t>score</a:t>
            </a:r>
            <a:endParaRPr kumimoji="1" lang="ko-Kore-US" altLang="en-US" sz="1600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8027FD6-D8E7-4127-EAAE-9E109D34A454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3434606" y="3643122"/>
            <a:ext cx="1" cy="469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E55BBB7-1144-076A-A91F-99CE70BADB3B}"/>
              </a:ext>
            </a:extLst>
          </p:cNvPr>
          <p:cNvSpPr txBox="1"/>
          <p:nvPr/>
        </p:nvSpPr>
        <p:spPr>
          <a:xfrm>
            <a:off x="4349006" y="5759738"/>
            <a:ext cx="1418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sz="1600" dirty="0"/>
              <a:t>representation</a:t>
            </a:r>
          </a:p>
          <a:p>
            <a:pPr algn="ctr"/>
            <a:r>
              <a:rPr kumimoji="1" lang="en-US" altLang="ko-Kore-US" sz="1600" dirty="0"/>
              <a:t>of content</a:t>
            </a:r>
          </a:p>
          <a:p>
            <a:pPr algn="ctr"/>
            <a:r>
              <a:rPr kumimoji="1" lang="en-US" altLang="ko-Kore-US" sz="1600" dirty="0"/>
              <a:t>by user</a:t>
            </a:r>
            <a:endParaRPr kumimoji="1" lang="ko-Kore-US" altLang="en-US" sz="160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6A80607-CB11-C635-5C47-2F350E0A3587}"/>
              </a:ext>
            </a:extLst>
          </p:cNvPr>
          <p:cNvCxnSpPr>
            <a:cxnSpLocks/>
          </p:cNvCxnSpPr>
          <p:nvPr/>
        </p:nvCxnSpPr>
        <p:spPr>
          <a:xfrm flipV="1">
            <a:off x="5010092" y="5192006"/>
            <a:ext cx="0" cy="56773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A12E3103-C5C0-DFBD-A14F-6173F785894A}"/>
              </a:ext>
            </a:extLst>
          </p:cNvPr>
          <p:cNvSpPr/>
          <p:nvPr/>
        </p:nvSpPr>
        <p:spPr>
          <a:xfrm>
            <a:off x="6493468" y="4577182"/>
            <a:ext cx="1143000" cy="602673"/>
          </a:xfrm>
          <a:prstGeom prst="ellipse">
            <a:avLst/>
          </a:prstGeom>
          <a:pattFill prst="wd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C32AD3-08A5-08CF-4AB0-BAE536EB9934}"/>
              </a:ext>
            </a:extLst>
          </p:cNvPr>
          <p:cNvSpPr txBox="1"/>
          <p:nvPr/>
        </p:nvSpPr>
        <p:spPr>
          <a:xfrm>
            <a:off x="6729587" y="4577182"/>
            <a:ext cx="670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sz="1600" dirty="0"/>
              <a:t>user</a:t>
            </a:r>
          </a:p>
          <a:p>
            <a:pPr algn="ctr"/>
            <a:r>
              <a:rPr kumimoji="1" lang="en-US" altLang="ko-Kore-US" sz="1600" dirty="0"/>
              <a:t>latent</a:t>
            </a:r>
            <a:endParaRPr kumimoji="1" lang="ko-Kore-US" altLang="en-US" sz="16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7D99759-5494-D123-1D5F-7CAE96EF9323}"/>
              </a:ext>
            </a:extLst>
          </p:cNvPr>
          <p:cNvSpPr/>
          <p:nvPr/>
        </p:nvSpPr>
        <p:spPr>
          <a:xfrm>
            <a:off x="8131307" y="4112560"/>
            <a:ext cx="1215342" cy="15012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CE9F8D-0D43-2765-7DD6-5A7654ACD68E}"/>
              </a:ext>
            </a:extLst>
          </p:cNvPr>
          <p:cNvSpPr txBox="1"/>
          <p:nvPr/>
        </p:nvSpPr>
        <p:spPr>
          <a:xfrm>
            <a:off x="8238745" y="4112560"/>
            <a:ext cx="1000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sz="1600" dirty="0"/>
              <a:t>content</a:t>
            </a:r>
          </a:p>
          <a:p>
            <a:pPr algn="ctr"/>
            <a:r>
              <a:rPr kumimoji="1" lang="en-US" altLang="ko-Kore-US" sz="1600" dirty="0"/>
              <a:t>processor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E935AAF-2237-027D-E46A-3AB9D3400542}"/>
              </a:ext>
            </a:extLst>
          </p:cNvPr>
          <p:cNvSpPr/>
          <p:nvPr/>
        </p:nvSpPr>
        <p:spPr>
          <a:xfrm>
            <a:off x="8168396" y="3058347"/>
            <a:ext cx="1143000" cy="602673"/>
          </a:xfrm>
          <a:prstGeom prst="ellipse">
            <a:avLst/>
          </a:prstGeom>
          <a:pattFill prst="wdDn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AE9DAA-E09B-5AF7-B0FF-C08001B7AEDA}"/>
              </a:ext>
            </a:extLst>
          </p:cNvPr>
          <p:cNvSpPr txBox="1"/>
          <p:nvPr/>
        </p:nvSpPr>
        <p:spPr>
          <a:xfrm>
            <a:off x="8325114" y="3058347"/>
            <a:ext cx="827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sz="1600" dirty="0"/>
              <a:t>content</a:t>
            </a:r>
          </a:p>
          <a:p>
            <a:pPr algn="ctr"/>
            <a:r>
              <a:rPr kumimoji="1" lang="en-US" altLang="ko-Kore-US" sz="1600" dirty="0"/>
              <a:t>latent</a:t>
            </a:r>
            <a:endParaRPr kumimoji="1" lang="ko-Kore-US" altLang="en-US" sz="1600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F856FE9C-2D82-FE0C-4184-DAE04DC054C1}"/>
              </a:ext>
            </a:extLst>
          </p:cNvPr>
          <p:cNvSpPr/>
          <p:nvPr/>
        </p:nvSpPr>
        <p:spPr>
          <a:xfrm>
            <a:off x="7824577" y="4697335"/>
            <a:ext cx="1828800" cy="393539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E6C185A-ABAC-CD9E-294A-C21A87171E89}"/>
              </a:ext>
            </a:extLst>
          </p:cNvPr>
          <p:cNvSpPr/>
          <p:nvPr/>
        </p:nvSpPr>
        <p:spPr>
          <a:xfrm>
            <a:off x="9841486" y="4616114"/>
            <a:ext cx="945956" cy="555980"/>
          </a:xfrm>
          <a:prstGeom prst="ellipse">
            <a:avLst/>
          </a:prstGeom>
          <a:pattFill prst="pct10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E8184E-5599-5B59-774A-55C67605DED7}"/>
              </a:ext>
            </a:extLst>
          </p:cNvPr>
          <p:cNvSpPr txBox="1"/>
          <p:nvPr/>
        </p:nvSpPr>
        <p:spPr>
          <a:xfrm>
            <a:off x="9999121" y="4697335"/>
            <a:ext cx="630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sz="1600" dirty="0"/>
              <a:t>score</a:t>
            </a:r>
            <a:endParaRPr kumimoji="1" lang="ko-Kore-US" altLang="en-US" sz="1600"/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347BE420-93DA-793E-EC79-2040CFD15F1D}"/>
              </a:ext>
            </a:extLst>
          </p:cNvPr>
          <p:cNvCxnSpPr>
            <a:cxnSpLocks/>
            <a:stCxn id="32" idx="4"/>
            <a:endCxn id="31" idx="0"/>
          </p:cNvCxnSpPr>
          <p:nvPr/>
        </p:nvCxnSpPr>
        <p:spPr>
          <a:xfrm flipH="1">
            <a:off x="8738978" y="3661020"/>
            <a:ext cx="918" cy="451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316A05A-627C-4E40-04C5-080ADC2DEBA8}"/>
              </a:ext>
            </a:extLst>
          </p:cNvPr>
          <p:cNvSpPr txBox="1"/>
          <p:nvPr/>
        </p:nvSpPr>
        <p:spPr>
          <a:xfrm>
            <a:off x="9653377" y="5759738"/>
            <a:ext cx="1418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sz="1600" dirty="0"/>
              <a:t>representation</a:t>
            </a:r>
          </a:p>
          <a:p>
            <a:pPr algn="ctr"/>
            <a:r>
              <a:rPr kumimoji="1" lang="en-US" altLang="ko-Kore-US" sz="1600" dirty="0"/>
              <a:t>of user</a:t>
            </a:r>
          </a:p>
          <a:p>
            <a:pPr algn="ctr"/>
            <a:r>
              <a:rPr kumimoji="1" lang="en-US" altLang="ko-Kore-US" sz="1600" dirty="0"/>
              <a:t>by content</a:t>
            </a:r>
            <a:endParaRPr kumimoji="1" lang="ko-Kore-US" altLang="en-US" sz="160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0B5A29E-8E52-80AD-2921-CCF967263002}"/>
              </a:ext>
            </a:extLst>
          </p:cNvPr>
          <p:cNvCxnSpPr>
            <a:cxnSpLocks/>
          </p:cNvCxnSpPr>
          <p:nvPr/>
        </p:nvCxnSpPr>
        <p:spPr>
          <a:xfrm flipV="1">
            <a:off x="10314463" y="5192006"/>
            <a:ext cx="0" cy="56773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C80B8E-28E5-AF28-66C7-295E1CECD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sz="2800" dirty="0"/>
              <a:t>컨텐츠는 사용자에 의해 점수로 관측된다</a:t>
            </a:r>
            <a:r>
              <a:rPr kumimoji="1" lang="en-US" altLang="ko-KR" sz="2800" dirty="0"/>
              <a:t>.</a:t>
            </a:r>
          </a:p>
          <a:p>
            <a:r>
              <a:rPr kumimoji="1" lang="ko-KR" altLang="en-US" dirty="0"/>
              <a:t>사용자는 컨텐츠에 의해 점수로 관측된다</a:t>
            </a:r>
            <a:r>
              <a:rPr kumimoji="1" lang="en-US" altLang="ko-KR" dirty="0"/>
              <a:t>.</a:t>
            </a:r>
            <a:endParaRPr kumimoji="1" lang="ko-Kore-KR" altLang="en-US" sz="2800"/>
          </a:p>
        </p:txBody>
      </p:sp>
    </p:spTree>
    <p:extLst>
      <p:ext uri="{BB962C8B-B14F-4D97-AF65-F5344CB8AC3E}">
        <p14:creationId xmlns:p14="http://schemas.microsoft.com/office/powerpoint/2010/main" val="23574579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B7196-46CA-0234-A466-E2E19FC2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값과 프로세서의 관계</a:t>
            </a:r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CCBC49-7A40-B30A-3333-1A7EB1DD3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366" y="2151656"/>
            <a:ext cx="4013744" cy="36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460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학습하고 싶은 거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9BA3C-B3DC-9752-8840-10D3ED79F8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C4F5A-6EEA-414A-6731-A392AEDDD881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325328" y="2799459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536B48-E4C6-5BA1-D6B2-8C0423B270B3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25" name="사다리꼴[T] 24">
            <a:extLst>
              <a:ext uri="{FF2B5EF4-FFF2-40B4-BE49-F238E27FC236}">
                <a16:creationId xmlns:a16="http://schemas.microsoft.com/office/drawing/2014/main" id="{4CE86B43-4C96-BD5C-F406-3F8A0F16B5EE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6" name="Google Shape;153;p24">
            <a:extLst>
              <a:ext uri="{FF2B5EF4-FFF2-40B4-BE49-F238E27FC236}">
                <a16:creationId xmlns:a16="http://schemas.microsoft.com/office/drawing/2014/main" id="{54E73188-C119-EBE0-EFEC-31C072324C45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4FD2B-A16C-FDA2-5D0B-2390CD49894E}"/>
              </a:ext>
            </a:extLst>
          </p:cNvPr>
          <p:cNvSpPr txBox="1"/>
          <p:nvPr/>
        </p:nvSpPr>
        <p:spPr>
          <a:xfrm>
            <a:off x="2932411" y="5950740"/>
            <a:ext cx="6753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특정 사용자가 특정 게임을 플레이하여 나온 점수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8315884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학습하고 싶은 거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9BA3C-B3DC-9752-8840-10D3ED79F8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C4F5A-6EEA-414A-6731-A392AEDDD881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325328" y="2799459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536B48-E4C6-5BA1-D6B2-8C0423B270B3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2" name="사다리꼴[T] 1">
            <a:extLst>
              <a:ext uri="{FF2B5EF4-FFF2-40B4-BE49-F238E27FC236}">
                <a16:creationId xmlns:a16="http://schemas.microsoft.com/office/drawing/2014/main" id="{B3AD1B65-88CF-486E-D4CE-DD2D73693E23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Google Shape;153;p24">
            <a:extLst>
              <a:ext uri="{FF2B5EF4-FFF2-40B4-BE49-F238E27FC236}">
                <a16:creationId xmlns:a16="http://schemas.microsoft.com/office/drawing/2014/main" id="{66F427AF-A653-7BCF-E227-0BE6963D33CF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791BA-5674-853A-48F3-080337DB1F57}"/>
              </a:ext>
            </a:extLst>
          </p:cNvPr>
          <p:cNvSpPr txBox="1"/>
          <p:nvPr/>
        </p:nvSpPr>
        <p:spPr>
          <a:xfrm>
            <a:off x="2932411" y="5950740"/>
            <a:ext cx="6753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특정 사용자가 특정 게임을 플레이하여 나온 점수</a:t>
            </a:r>
            <a:endParaRPr kumimoji="1" lang="ko-Kore-US" altLang="en-US" sz="240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77026BA5-9CEF-0381-ABB2-E823B6D6C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sz="2800" dirty="0">
                <a:solidFill>
                  <a:schemeClr val="tx1"/>
                </a:solidFill>
              </a:rPr>
              <a:t>학습 안된다</a:t>
            </a:r>
            <a:r>
              <a:rPr kumimoji="1" lang="en-US" altLang="ko-KR" sz="2800" dirty="0">
                <a:solidFill>
                  <a:schemeClr val="tx1"/>
                </a:solidFill>
              </a:rPr>
              <a:t>.</a:t>
            </a:r>
            <a:endParaRPr kumimoji="1" lang="ko-Kore-KR" alt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5579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feature </a:t>
            </a:r>
            <a:r>
              <a:rPr kumimoji="1" lang="ko-KR" altLang="en-US" dirty="0"/>
              <a:t>들 추가해도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9BA3C-B3DC-9752-8840-10D3ED79F8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사다리꼴[T] 4">
            <a:extLst>
              <a:ext uri="{FF2B5EF4-FFF2-40B4-BE49-F238E27FC236}">
                <a16:creationId xmlns:a16="http://schemas.microsoft.com/office/drawing/2014/main" id="{E1A37998-23C0-3431-EB5B-13617AB5C5B5}"/>
              </a:ext>
            </a:extLst>
          </p:cNvPr>
          <p:cNvSpPr/>
          <p:nvPr/>
        </p:nvSpPr>
        <p:spPr>
          <a:xfrm rot="5400000">
            <a:off x="4906285" y="2595606"/>
            <a:ext cx="4526282" cy="2146852"/>
          </a:xfrm>
          <a:prstGeom prst="trapezoid">
            <a:avLst>
              <a:gd name="adj" fmla="val 819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C4F5A-6EEA-414A-6731-A392AEDDD881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325328" y="2799459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536B48-E4C6-5BA1-D6B2-8C0423B270B3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B25336B-0F42-FD42-B632-AFC1EE562AC3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1CE8D03F-1847-EDBC-7667-C7D94A089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sz="2800" dirty="0">
                <a:solidFill>
                  <a:schemeClr val="tx1"/>
                </a:solidFill>
              </a:rPr>
              <a:t>학습 안된다</a:t>
            </a:r>
            <a:r>
              <a:rPr kumimoji="1" lang="en-US" altLang="ko-KR" sz="2800" dirty="0">
                <a:solidFill>
                  <a:schemeClr val="tx1"/>
                </a:solidFill>
              </a:rPr>
              <a:t>.</a:t>
            </a:r>
            <a:endParaRPr kumimoji="1" lang="ko-Kore-KR" altLang="en-US" sz="280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B7901-40C5-9360-A6AA-9112CBB57B93}"/>
              </a:ext>
            </a:extLst>
          </p:cNvPr>
          <p:cNvSpPr/>
          <p:nvPr/>
        </p:nvSpPr>
        <p:spPr>
          <a:xfrm>
            <a:off x="5506943" y="1414747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E1F99-E830-3DCA-FE9F-00EB3D11BECC}"/>
              </a:ext>
            </a:extLst>
          </p:cNvPr>
          <p:cNvSpPr txBox="1"/>
          <p:nvPr/>
        </p:nvSpPr>
        <p:spPr>
          <a:xfrm>
            <a:off x="5144030" y="1580833"/>
            <a:ext cx="95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features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A42053-27F5-8BA3-9669-56575D99EB96}"/>
              </a:ext>
            </a:extLst>
          </p:cNvPr>
          <p:cNvSpPr/>
          <p:nvPr/>
        </p:nvSpPr>
        <p:spPr>
          <a:xfrm>
            <a:off x="5517176" y="4985226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BDC95F-9B0D-E284-E192-9981E89B28B5}"/>
              </a:ext>
            </a:extLst>
          </p:cNvPr>
          <p:cNvSpPr txBox="1"/>
          <p:nvPr/>
        </p:nvSpPr>
        <p:spPr>
          <a:xfrm>
            <a:off x="5154262" y="5082737"/>
            <a:ext cx="95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features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7340169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만약 </a:t>
            </a:r>
            <a:r>
              <a:rPr kumimoji="1" lang="en-US" altLang="ko-KR" dirty="0"/>
              <a:t>latent</a:t>
            </a:r>
            <a:r>
              <a:rPr kumimoji="1" lang="ko-KR" altLang="en-US" dirty="0"/>
              <a:t>값들을 알고 있다면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9BA3C-B3DC-9752-8840-10D3ED79F8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C4F5A-6EEA-414A-6731-A392AEDDD881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536B48-E4C6-5BA1-D6B2-8C0423B270B3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2B0E866-C2E3-BFA9-E96A-60E564A51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sz="2800" dirty="0">
                <a:solidFill>
                  <a:schemeClr val="tx1"/>
                </a:solidFill>
              </a:rPr>
              <a:t>학습 잘될 것이다</a:t>
            </a:r>
            <a:r>
              <a:rPr kumimoji="1" lang="en-US" altLang="ko-KR" sz="2800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sz="2800" dirty="0">
                <a:solidFill>
                  <a:schemeClr val="tx1"/>
                </a:solidFill>
              </a:rPr>
              <a:t>예측 할 수 있을 것이다</a:t>
            </a:r>
            <a:r>
              <a:rPr kumimoji="1" lang="en-US" altLang="ko-KR" sz="2800" dirty="0">
                <a:solidFill>
                  <a:schemeClr val="tx1"/>
                </a:solidFill>
              </a:rPr>
              <a:t>.</a:t>
            </a:r>
            <a:endParaRPr kumimoji="1" lang="ko-Kore-KR" altLang="en-US" sz="2800">
              <a:solidFill>
                <a:schemeClr val="tx1"/>
              </a:solidFill>
            </a:endParaRPr>
          </a:p>
        </p:txBody>
      </p:sp>
      <p:sp>
        <p:nvSpPr>
          <p:cNvPr id="12" name="사다리꼴[T] 11">
            <a:extLst>
              <a:ext uri="{FF2B5EF4-FFF2-40B4-BE49-F238E27FC236}">
                <a16:creationId xmlns:a16="http://schemas.microsoft.com/office/drawing/2014/main" id="{B7CBDE20-B601-810F-776E-3BC1B31D4073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Google Shape;153;p24">
            <a:extLst>
              <a:ext uri="{FF2B5EF4-FFF2-40B4-BE49-F238E27FC236}">
                <a16:creationId xmlns:a16="http://schemas.microsoft.com/office/drawing/2014/main" id="{F28780E1-BB99-E88B-55A0-88985D5BFD53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4970264" y="4083464"/>
            <a:ext cx="130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컨텐츠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기억력 난이도</a:t>
            </a:r>
            <a:endParaRPr kumimoji="1" lang="ko-Kore-US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060031" y="2913759"/>
            <a:ext cx="1122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/>
              <a:t>사용자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기억력 수준</a:t>
            </a:r>
            <a:endParaRPr kumimoji="1" lang="ko-Kore-US" altLang="en-US" sz="1400"/>
          </a:p>
        </p:txBody>
      </p:sp>
    </p:spTree>
    <p:extLst>
      <p:ext uri="{BB962C8B-B14F-4D97-AF65-F5344CB8AC3E}">
        <p14:creationId xmlns:p14="http://schemas.microsoft.com/office/powerpoint/2010/main" val="4186314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치료제 치매</a:t>
            </a:r>
            <a:endParaRPr kumimoji="1" lang="ko-Kore-US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230072-42E1-D634-86A5-5072CA35478F}"/>
              </a:ext>
            </a:extLst>
          </p:cNvPr>
          <p:cNvGrpSpPr/>
          <p:nvPr/>
        </p:nvGrpSpPr>
        <p:grpSpPr>
          <a:xfrm>
            <a:off x="1589543" y="1583335"/>
            <a:ext cx="9913190" cy="4535466"/>
            <a:chOff x="-272456" y="2234457"/>
            <a:chExt cx="8917240" cy="41196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43062F-5E85-9EEB-41FD-1573D528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1787" y="4416640"/>
              <a:ext cx="3278787" cy="19374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F2FF63-64A7-61A4-3D1B-4F9C0266E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105" y="3278624"/>
              <a:ext cx="3903679" cy="23269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AFDDE1E-7DBB-388D-D5D2-26666F7639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2456" y="2234457"/>
              <a:ext cx="3155884" cy="189353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4403514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만약 </a:t>
            </a:r>
            <a:r>
              <a:rPr kumimoji="1" lang="en-US" altLang="ko-KR" dirty="0"/>
              <a:t>latent</a:t>
            </a:r>
            <a:r>
              <a:rPr kumimoji="1" lang="ko-KR" altLang="en-US" dirty="0"/>
              <a:t>값들을 알고 있다면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9BA3C-B3DC-9752-8840-10D3ED79F8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C4F5A-6EEA-414A-6731-A392AEDDD881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254956" y="2799459"/>
            <a:ext cx="73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536B48-E4C6-5BA1-D6B2-8C0423B270B3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2B0E866-C2E3-BFA9-E96A-60E564A51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sz="2800" dirty="0">
                <a:solidFill>
                  <a:schemeClr val="tx1"/>
                </a:solidFill>
              </a:rPr>
              <a:t>학습 잘될 것이다</a:t>
            </a:r>
            <a:r>
              <a:rPr kumimoji="1" lang="en-US" altLang="ko-KR" sz="2800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1"/>
                </a:solidFill>
              </a:rPr>
              <a:t>그런데 우린 </a:t>
            </a:r>
            <a:r>
              <a:rPr kumimoji="1" lang="en-US" altLang="ko-KR" dirty="0">
                <a:solidFill>
                  <a:schemeClr val="tx1"/>
                </a:solidFill>
              </a:rPr>
              <a:t>latent</a:t>
            </a:r>
            <a:r>
              <a:rPr kumimoji="1" lang="ko-KR" altLang="en-US" dirty="0">
                <a:solidFill>
                  <a:schemeClr val="tx1"/>
                </a:solidFill>
              </a:rPr>
              <a:t> 값을 모른다</a:t>
            </a:r>
            <a:endParaRPr kumimoji="1" lang="ko-Kore-KR" altLang="en-US" sz="2800">
              <a:solidFill>
                <a:schemeClr val="tx1"/>
              </a:solidFill>
            </a:endParaRPr>
          </a:p>
        </p:txBody>
      </p:sp>
      <p:sp>
        <p:nvSpPr>
          <p:cNvPr id="12" name="사다리꼴[T] 11">
            <a:extLst>
              <a:ext uri="{FF2B5EF4-FFF2-40B4-BE49-F238E27FC236}">
                <a16:creationId xmlns:a16="http://schemas.microsoft.com/office/drawing/2014/main" id="{B7CBDE20-B601-810F-776E-3BC1B31D4073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Google Shape;153;p24">
            <a:extLst>
              <a:ext uri="{FF2B5EF4-FFF2-40B4-BE49-F238E27FC236}">
                <a16:creationId xmlns:a16="http://schemas.microsoft.com/office/drawing/2014/main" id="{F28780E1-BB99-E88B-55A0-88985D5BFD53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42024747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만약 </a:t>
            </a:r>
            <a:r>
              <a:rPr kumimoji="1" lang="en-US" altLang="ko-KR" dirty="0"/>
              <a:t>latent</a:t>
            </a:r>
            <a:r>
              <a:rPr kumimoji="1" lang="ko-KR" altLang="en-US" dirty="0"/>
              <a:t>값들을 알 수 만 있다면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9BA3C-B3DC-9752-8840-10D3ED79F8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C4F5A-6EEA-414A-6731-A392AEDDD881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254956" y="2799459"/>
            <a:ext cx="73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536B48-E4C6-5BA1-D6B2-8C0423B270B3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BCE241-3E2B-9C51-9BFF-4BAD61A9D6A2}"/>
              </a:ext>
            </a:extLst>
          </p:cNvPr>
          <p:cNvSpPr/>
          <p:nvPr/>
        </p:nvSpPr>
        <p:spPr>
          <a:xfrm>
            <a:off x="3709357" y="3825396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70849-7413-6F4F-85C2-BE554020C03C}"/>
              </a:ext>
            </a:extLst>
          </p:cNvPr>
          <p:cNvSpPr txBox="1"/>
          <p:nvPr/>
        </p:nvSpPr>
        <p:spPr>
          <a:xfrm>
            <a:off x="3369366" y="3922907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36354A-DD57-27E1-4425-B3BE016414A0}"/>
              </a:ext>
            </a:extLst>
          </p:cNvPr>
          <p:cNvSpPr/>
          <p:nvPr/>
        </p:nvSpPr>
        <p:spPr>
          <a:xfrm>
            <a:off x="3709357" y="2618289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F527DB-5822-AD06-CF94-91C9559003E8}"/>
              </a:ext>
            </a:extLst>
          </p:cNvPr>
          <p:cNvSpPr txBox="1"/>
          <p:nvPr/>
        </p:nvSpPr>
        <p:spPr>
          <a:xfrm>
            <a:off x="3527742" y="2784375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49AF09B7-0AF3-3216-6F85-62D6713875E2}"/>
              </a:ext>
            </a:extLst>
          </p:cNvPr>
          <p:cNvSpPr/>
          <p:nvPr/>
        </p:nvSpPr>
        <p:spPr>
          <a:xfrm>
            <a:off x="4165078" y="3008216"/>
            <a:ext cx="1089177" cy="194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C0A08621-F6FF-A12A-6003-C463334E648B}"/>
              </a:ext>
            </a:extLst>
          </p:cNvPr>
          <p:cNvSpPr/>
          <p:nvPr/>
        </p:nvSpPr>
        <p:spPr>
          <a:xfrm>
            <a:off x="4093816" y="4181143"/>
            <a:ext cx="1089177" cy="194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사다리꼴[T] 18">
            <a:extLst>
              <a:ext uri="{FF2B5EF4-FFF2-40B4-BE49-F238E27FC236}">
                <a16:creationId xmlns:a16="http://schemas.microsoft.com/office/drawing/2014/main" id="{9D5000E5-E4D0-7B94-4C2E-99836541AF8C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76616F15-F2D1-BC8B-E46D-0CEDE7D8A80F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27955053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CDLF</a:t>
            </a:r>
            <a:r>
              <a:rPr kumimoji="1" lang="ko-KR" altLang="en-US" dirty="0"/>
              <a:t>의 학습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9BA3C-B3DC-9752-8840-10D3ED79F8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C4F5A-6EEA-414A-6731-A392AEDDD881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254956" y="2799459"/>
            <a:ext cx="73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536B48-E4C6-5BA1-D6B2-8C0423B270B3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5C5F7-0E0B-FECD-555D-DC9C8D80DD32}"/>
              </a:ext>
            </a:extLst>
          </p:cNvPr>
          <p:cNvSpPr/>
          <p:nvPr/>
        </p:nvSpPr>
        <p:spPr>
          <a:xfrm>
            <a:off x="3709357" y="3825396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D432B-7965-1307-5AA1-5D49816544F5}"/>
              </a:ext>
            </a:extLst>
          </p:cNvPr>
          <p:cNvSpPr txBox="1"/>
          <p:nvPr/>
        </p:nvSpPr>
        <p:spPr>
          <a:xfrm>
            <a:off x="3369366" y="3922907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862AD6-2572-5089-4672-F122E5BFF6E8}"/>
              </a:ext>
            </a:extLst>
          </p:cNvPr>
          <p:cNvSpPr/>
          <p:nvPr/>
        </p:nvSpPr>
        <p:spPr>
          <a:xfrm>
            <a:off x="4228042" y="3840480"/>
            <a:ext cx="888657" cy="9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266EBDD4-6C73-242A-3DCD-B49CDDABABE7}"/>
              </a:ext>
            </a:extLst>
          </p:cNvPr>
          <p:cNvSpPr txBox="1"/>
          <p:nvPr/>
        </p:nvSpPr>
        <p:spPr>
          <a:xfrm>
            <a:off x="4123603" y="4015322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D9768C-5352-B4E6-5A18-0854D19F0202}"/>
              </a:ext>
            </a:extLst>
          </p:cNvPr>
          <p:cNvSpPr txBox="1"/>
          <p:nvPr/>
        </p:nvSpPr>
        <p:spPr>
          <a:xfrm>
            <a:off x="5130165" y="2519793"/>
            <a:ext cx="110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&lt;&lt;fixed&gt;&gt;</a:t>
            </a:r>
            <a:endParaRPr kumimoji="1" lang="ko-Kore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4710D5-3B78-D90D-FB2D-9E9E26DC470D}"/>
              </a:ext>
            </a:extLst>
          </p:cNvPr>
          <p:cNvSpPr/>
          <p:nvPr/>
        </p:nvSpPr>
        <p:spPr>
          <a:xfrm>
            <a:off x="3709357" y="2618289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774CEF-5C6C-3601-F74C-D51CAB739D8A}"/>
              </a:ext>
            </a:extLst>
          </p:cNvPr>
          <p:cNvSpPr txBox="1"/>
          <p:nvPr/>
        </p:nvSpPr>
        <p:spPr>
          <a:xfrm>
            <a:off x="3527742" y="2784375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F38DD2EC-868D-3FF1-97E0-4BE53D9A9ABB}"/>
              </a:ext>
            </a:extLst>
          </p:cNvPr>
          <p:cNvSpPr/>
          <p:nvPr/>
        </p:nvSpPr>
        <p:spPr>
          <a:xfrm>
            <a:off x="4165078" y="3008216"/>
            <a:ext cx="1089177" cy="194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0D0DE9-BE51-D7D3-7201-E975F7BB1722}"/>
              </a:ext>
            </a:extLst>
          </p:cNvPr>
          <p:cNvSpPr txBox="1"/>
          <p:nvPr/>
        </p:nvSpPr>
        <p:spPr>
          <a:xfrm>
            <a:off x="4975763" y="2204496"/>
            <a:ext cx="138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&lt;&lt;random&gt;&gt;</a:t>
            </a:r>
            <a:endParaRPr kumimoji="1" lang="ko-Kore-US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15E36E-0A0A-EE4F-9D54-F6DD8EE577AA}"/>
              </a:ext>
            </a:extLst>
          </p:cNvPr>
          <p:cNvSpPr txBox="1"/>
          <p:nvPr/>
        </p:nvSpPr>
        <p:spPr>
          <a:xfrm>
            <a:off x="4975762" y="4803901"/>
            <a:ext cx="138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&lt;&lt;random&gt;&gt;</a:t>
            </a:r>
            <a:endParaRPr kumimoji="1" lang="ko-Kore-US" altLang="en-US"/>
          </a:p>
        </p:txBody>
      </p:sp>
      <p:sp>
        <p:nvSpPr>
          <p:cNvPr id="26" name="사다리꼴[T] 25">
            <a:extLst>
              <a:ext uri="{FF2B5EF4-FFF2-40B4-BE49-F238E27FC236}">
                <a16:creationId xmlns:a16="http://schemas.microsoft.com/office/drawing/2014/main" id="{43FE2BF8-F90C-69E4-00E4-412156B54507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Google Shape;153;p24">
            <a:extLst>
              <a:ext uri="{FF2B5EF4-FFF2-40B4-BE49-F238E27FC236}">
                <a16:creationId xmlns:a16="http://schemas.microsoft.com/office/drawing/2014/main" id="{6891D5D0-578E-E19F-F2CF-547663B95C4A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26612408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user processor</a:t>
            </a:r>
            <a:r>
              <a:rPr kumimoji="1" lang="ko-KR" altLang="en-US" dirty="0"/>
              <a:t>와 유사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9BA3C-B3DC-9752-8840-10D3ED79F8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C4F5A-6EEA-414A-6731-A392AEDDD881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254956" y="2799459"/>
            <a:ext cx="73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536B48-E4C6-5BA1-D6B2-8C0423B270B3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5C5F7-0E0B-FECD-555D-DC9C8D80DD32}"/>
              </a:ext>
            </a:extLst>
          </p:cNvPr>
          <p:cNvSpPr/>
          <p:nvPr/>
        </p:nvSpPr>
        <p:spPr>
          <a:xfrm>
            <a:off x="3709357" y="3825396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D432B-7965-1307-5AA1-5D49816544F5}"/>
              </a:ext>
            </a:extLst>
          </p:cNvPr>
          <p:cNvSpPr txBox="1"/>
          <p:nvPr/>
        </p:nvSpPr>
        <p:spPr>
          <a:xfrm>
            <a:off x="3369366" y="3922907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862AD6-2572-5089-4672-F122E5BFF6E8}"/>
              </a:ext>
            </a:extLst>
          </p:cNvPr>
          <p:cNvSpPr/>
          <p:nvPr/>
        </p:nvSpPr>
        <p:spPr>
          <a:xfrm>
            <a:off x="4228042" y="3840480"/>
            <a:ext cx="888657" cy="9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266EBDD4-6C73-242A-3DCD-B49CDDABABE7}"/>
              </a:ext>
            </a:extLst>
          </p:cNvPr>
          <p:cNvSpPr txBox="1"/>
          <p:nvPr/>
        </p:nvSpPr>
        <p:spPr>
          <a:xfrm>
            <a:off x="4123603" y="4015322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D9768C-5352-B4E6-5A18-0854D19F0202}"/>
              </a:ext>
            </a:extLst>
          </p:cNvPr>
          <p:cNvSpPr txBox="1"/>
          <p:nvPr/>
        </p:nvSpPr>
        <p:spPr>
          <a:xfrm>
            <a:off x="5130165" y="2519793"/>
            <a:ext cx="110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&lt;&lt;fixed&gt;&gt;</a:t>
            </a:r>
            <a:endParaRPr kumimoji="1" lang="ko-Kore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4710D5-3B78-D90D-FB2D-9E9E26DC470D}"/>
              </a:ext>
            </a:extLst>
          </p:cNvPr>
          <p:cNvSpPr/>
          <p:nvPr/>
        </p:nvSpPr>
        <p:spPr>
          <a:xfrm>
            <a:off x="3709357" y="2618289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774CEF-5C6C-3601-F74C-D51CAB739D8A}"/>
              </a:ext>
            </a:extLst>
          </p:cNvPr>
          <p:cNvSpPr txBox="1"/>
          <p:nvPr/>
        </p:nvSpPr>
        <p:spPr>
          <a:xfrm>
            <a:off x="3527742" y="2784375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F38DD2EC-868D-3FF1-97E0-4BE53D9A9ABB}"/>
              </a:ext>
            </a:extLst>
          </p:cNvPr>
          <p:cNvSpPr/>
          <p:nvPr/>
        </p:nvSpPr>
        <p:spPr>
          <a:xfrm>
            <a:off x="4165078" y="3008216"/>
            <a:ext cx="1089177" cy="194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0D0DE9-BE51-D7D3-7201-E975F7BB1722}"/>
              </a:ext>
            </a:extLst>
          </p:cNvPr>
          <p:cNvSpPr txBox="1"/>
          <p:nvPr/>
        </p:nvSpPr>
        <p:spPr>
          <a:xfrm>
            <a:off x="4975763" y="2204496"/>
            <a:ext cx="138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&lt;&lt;random&gt;&gt;</a:t>
            </a:r>
            <a:endParaRPr kumimoji="1" lang="ko-Kore-US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15E36E-0A0A-EE4F-9D54-F6DD8EE577AA}"/>
              </a:ext>
            </a:extLst>
          </p:cNvPr>
          <p:cNvSpPr txBox="1"/>
          <p:nvPr/>
        </p:nvSpPr>
        <p:spPr>
          <a:xfrm>
            <a:off x="4975762" y="4803901"/>
            <a:ext cx="138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&lt;&lt;random&gt;&gt;</a:t>
            </a:r>
            <a:endParaRPr kumimoji="1" lang="ko-Kore-US" altLang="en-US"/>
          </a:p>
        </p:txBody>
      </p:sp>
      <p:sp>
        <p:nvSpPr>
          <p:cNvPr id="26" name="사다리꼴[T] 25">
            <a:extLst>
              <a:ext uri="{FF2B5EF4-FFF2-40B4-BE49-F238E27FC236}">
                <a16:creationId xmlns:a16="http://schemas.microsoft.com/office/drawing/2014/main" id="{43FE2BF8-F90C-69E4-00E4-412156B54507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Google Shape;153;p24">
            <a:extLst>
              <a:ext uri="{FF2B5EF4-FFF2-40B4-BE49-F238E27FC236}">
                <a16:creationId xmlns:a16="http://schemas.microsoft.com/office/drawing/2014/main" id="{6891D5D0-578E-E19F-F2CF-547663B95C4A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A8AECBB8-DD4F-7051-66FB-FF8E3EDED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20449"/>
            <a:ext cx="10515600" cy="633828"/>
          </a:xfrm>
        </p:spPr>
        <p:txBody>
          <a:bodyPr/>
          <a:lstStyle/>
          <a:p>
            <a:r>
              <a:rPr lang="en-US" altLang="ko-Kore-US" dirty="0">
                <a:solidFill>
                  <a:schemeClr val="tx1"/>
                </a:solidFill>
              </a:rPr>
              <a:t>user processor</a:t>
            </a:r>
            <a:r>
              <a:rPr lang="ko-KR" altLang="en-US" dirty="0">
                <a:solidFill>
                  <a:schemeClr val="tx1"/>
                </a:solidFill>
              </a:rPr>
              <a:t>에 의해 </a:t>
            </a:r>
            <a:r>
              <a:rPr lang="en-US" altLang="ko-KR" dirty="0">
                <a:solidFill>
                  <a:schemeClr val="tx1"/>
                </a:solidFill>
              </a:rPr>
              <a:t>content latent</a:t>
            </a:r>
            <a:r>
              <a:rPr lang="ko-KR" altLang="en-US" dirty="0">
                <a:solidFill>
                  <a:schemeClr val="tx1"/>
                </a:solidFill>
              </a:rPr>
              <a:t>가 처리되어 </a:t>
            </a:r>
            <a:r>
              <a:rPr lang="en-US" altLang="ko-KR" dirty="0">
                <a:solidFill>
                  <a:schemeClr val="tx1"/>
                </a:solidFill>
              </a:rPr>
              <a:t>score</a:t>
            </a:r>
            <a:r>
              <a:rPr lang="ko-KR" altLang="en-US" dirty="0">
                <a:solidFill>
                  <a:schemeClr val="tx1"/>
                </a:solidFill>
              </a:rPr>
              <a:t>를 출력</a:t>
            </a:r>
            <a:endParaRPr lang="ko-Kore-US" altLang="en-US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734739E-60B6-AD5E-CB08-8D3EA09CD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536" y="268094"/>
            <a:ext cx="3441861" cy="27401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662487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과 유사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9BA3C-B3DC-9752-8840-10D3ED79F8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C4F5A-6EEA-414A-6731-A392AEDDD881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254956" y="2799459"/>
            <a:ext cx="73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536B48-E4C6-5BA1-D6B2-8C0423B270B3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5C5F7-0E0B-FECD-555D-DC9C8D80DD32}"/>
              </a:ext>
            </a:extLst>
          </p:cNvPr>
          <p:cNvSpPr/>
          <p:nvPr/>
        </p:nvSpPr>
        <p:spPr>
          <a:xfrm>
            <a:off x="3709357" y="3825396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D432B-7965-1307-5AA1-5D49816544F5}"/>
              </a:ext>
            </a:extLst>
          </p:cNvPr>
          <p:cNvSpPr txBox="1"/>
          <p:nvPr/>
        </p:nvSpPr>
        <p:spPr>
          <a:xfrm>
            <a:off x="3369366" y="3922907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862AD6-2572-5089-4672-F122E5BFF6E8}"/>
              </a:ext>
            </a:extLst>
          </p:cNvPr>
          <p:cNvSpPr/>
          <p:nvPr/>
        </p:nvSpPr>
        <p:spPr>
          <a:xfrm>
            <a:off x="4228042" y="3840480"/>
            <a:ext cx="888657" cy="9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266EBDD4-6C73-242A-3DCD-B49CDDABABE7}"/>
              </a:ext>
            </a:extLst>
          </p:cNvPr>
          <p:cNvSpPr txBox="1"/>
          <p:nvPr/>
        </p:nvSpPr>
        <p:spPr>
          <a:xfrm>
            <a:off x="4123603" y="4015322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D9768C-5352-B4E6-5A18-0854D19F0202}"/>
              </a:ext>
            </a:extLst>
          </p:cNvPr>
          <p:cNvSpPr txBox="1"/>
          <p:nvPr/>
        </p:nvSpPr>
        <p:spPr>
          <a:xfrm>
            <a:off x="5130165" y="2519793"/>
            <a:ext cx="110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&lt;&lt;fixed&gt;&gt;</a:t>
            </a:r>
            <a:endParaRPr kumimoji="1" lang="ko-Kore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4710D5-3B78-D90D-FB2D-9E9E26DC470D}"/>
              </a:ext>
            </a:extLst>
          </p:cNvPr>
          <p:cNvSpPr/>
          <p:nvPr/>
        </p:nvSpPr>
        <p:spPr>
          <a:xfrm>
            <a:off x="3709357" y="2618289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774CEF-5C6C-3601-F74C-D51CAB739D8A}"/>
              </a:ext>
            </a:extLst>
          </p:cNvPr>
          <p:cNvSpPr txBox="1"/>
          <p:nvPr/>
        </p:nvSpPr>
        <p:spPr>
          <a:xfrm>
            <a:off x="3527742" y="2784375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F38DD2EC-868D-3FF1-97E0-4BE53D9A9ABB}"/>
              </a:ext>
            </a:extLst>
          </p:cNvPr>
          <p:cNvSpPr/>
          <p:nvPr/>
        </p:nvSpPr>
        <p:spPr>
          <a:xfrm>
            <a:off x="4165078" y="3008216"/>
            <a:ext cx="1089177" cy="194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0D0DE9-BE51-D7D3-7201-E975F7BB1722}"/>
              </a:ext>
            </a:extLst>
          </p:cNvPr>
          <p:cNvSpPr txBox="1"/>
          <p:nvPr/>
        </p:nvSpPr>
        <p:spPr>
          <a:xfrm>
            <a:off x="4975763" y="2204496"/>
            <a:ext cx="138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&lt;&lt;random&gt;&gt;</a:t>
            </a:r>
            <a:endParaRPr kumimoji="1" lang="ko-Kore-US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15E36E-0A0A-EE4F-9D54-F6DD8EE577AA}"/>
              </a:ext>
            </a:extLst>
          </p:cNvPr>
          <p:cNvSpPr txBox="1"/>
          <p:nvPr/>
        </p:nvSpPr>
        <p:spPr>
          <a:xfrm>
            <a:off x="4975762" y="4803901"/>
            <a:ext cx="138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&lt;&lt;random&gt;&gt;</a:t>
            </a:r>
            <a:endParaRPr kumimoji="1" lang="ko-Kore-US" altLang="en-US"/>
          </a:p>
        </p:txBody>
      </p:sp>
      <p:sp>
        <p:nvSpPr>
          <p:cNvPr id="26" name="사다리꼴[T] 25">
            <a:extLst>
              <a:ext uri="{FF2B5EF4-FFF2-40B4-BE49-F238E27FC236}">
                <a16:creationId xmlns:a16="http://schemas.microsoft.com/office/drawing/2014/main" id="{43FE2BF8-F90C-69E4-00E4-412156B54507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Google Shape;153;p24">
            <a:extLst>
              <a:ext uri="{FF2B5EF4-FFF2-40B4-BE49-F238E27FC236}">
                <a16:creationId xmlns:a16="http://schemas.microsoft.com/office/drawing/2014/main" id="{6891D5D0-578E-E19F-F2CF-547663B95C4A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A8AECBB8-DD4F-7051-66FB-FF8E3EDED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20449"/>
            <a:ext cx="10515600" cy="63382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G</a:t>
            </a:r>
            <a:r>
              <a:rPr lang="ko-KR" altLang="en-US" dirty="0">
                <a:solidFill>
                  <a:schemeClr val="tx1"/>
                </a:solidFill>
              </a:rPr>
              <a:t>의 출력을 </a:t>
            </a:r>
            <a:r>
              <a:rPr lang="en-US" altLang="ko-KR" dirty="0">
                <a:solidFill>
                  <a:schemeClr val="tx1"/>
                </a:solidFill>
              </a:rPr>
              <a:t>D</a:t>
            </a:r>
            <a:r>
              <a:rPr lang="ko-KR" altLang="en-US" dirty="0">
                <a:solidFill>
                  <a:schemeClr val="tx1"/>
                </a:solidFill>
              </a:rPr>
              <a:t>의 입력으로 하여 </a:t>
            </a:r>
            <a:r>
              <a:rPr lang="en-US" altLang="ko-KR" dirty="0">
                <a:solidFill>
                  <a:schemeClr val="tx1"/>
                </a:solidFill>
              </a:rPr>
              <a:t>D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score</a:t>
            </a:r>
            <a:r>
              <a:rPr lang="ko-KR" altLang="en-US" dirty="0">
                <a:solidFill>
                  <a:schemeClr val="tx1"/>
                </a:solidFill>
              </a:rPr>
              <a:t>가 출력되도록 </a:t>
            </a:r>
            <a:r>
              <a:rPr lang="en-US" altLang="ko-KR" dirty="0">
                <a:solidFill>
                  <a:schemeClr val="tx1"/>
                </a:solidFill>
              </a:rPr>
              <a:t>G</a:t>
            </a:r>
            <a:r>
              <a:rPr lang="ko-KR" altLang="en-US" dirty="0">
                <a:solidFill>
                  <a:schemeClr val="tx1"/>
                </a:solidFill>
              </a:rPr>
              <a:t>를 학습</a:t>
            </a:r>
            <a:endParaRPr lang="ko-Kore-US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4E8AC1-DA3C-3167-0445-97CAF8C4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381" y="276977"/>
            <a:ext cx="4306920" cy="224281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04004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CDLF</a:t>
            </a:r>
            <a:r>
              <a:rPr kumimoji="1" lang="ko-KR" altLang="en-US" dirty="0"/>
              <a:t>의 학습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9BA3C-B3DC-9752-8840-10D3ED79F8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C4F5A-6EEA-414A-6731-A392AEDDD881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254956" y="2799459"/>
            <a:ext cx="73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536B48-E4C6-5BA1-D6B2-8C0423B270B3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5C5F7-0E0B-FECD-555D-DC9C8D80DD32}"/>
              </a:ext>
            </a:extLst>
          </p:cNvPr>
          <p:cNvSpPr/>
          <p:nvPr/>
        </p:nvSpPr>
        <p:spPr>
          <a:xfrm>
            <a:off x="3709357" y="3825396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D432B-7965-1307-5AA1-5D49816544F5}"/>
              </a:ext>
            </a:extLst>
          </p:cNvPr>
          <p:cNvSpPr txBox="1"/>
          <p:nvPr/>
        </p:nvSpPr>
        <p:spPr>
          <a:xfrm>
            <a:off x="3369366" y="3922907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862AD6-2572-5089-4672-F122E5BFF6E8}"/>
              </a:ext>
            </a:extLst>
          </p:cNvPr>
          <p:cNvSpPr/>
          <p:nvPr/>
        </p:nvSpPr>
        <p:spPr>
          <a:xfrm>
            <a:off x="4228042" y="3840480"/>
            <a:ext cx="888657" cy="9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266EBDD4-6C73-242A-3DCD-B49CDDABABE7}"/>
              </a:ext>
            </a:extLst>
          </p:cNvPr>
          <p:cNvSpPr txBox="1"/>
          <p:nvPr/>
        </p:nvSpPr>
        <p:spPr>
          <a:xfrm>
            <a:off x="4123603" y="4015322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4710D5-3B78-D90D-FB2D-9E9E26DC470D}"/>
              </a:ext>
            </a:extLst>
          </p:cNvPr>
          <p:cNvSpPr/>
          <p:nvPr/>
        </p:nvSpPr>
        <p:spPr>
          <a:xfrm>
            <a:off x="3709357" y="2618289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774CEF-5C6C-3601-F74C-D51CAB739D8A}"/>
              </a:ext>
            </a:extLst>
          </p:cNvPr>
          <p:cNvSpPr txBox="1"/>
          <p:nvPr/>
        </p:nvSpPr>
        <p:spPr>
          <a:xfrm>
            <a:off x="3527742" y="2784375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F38DD2EC-868D-3FF1-97E0-4BE53D9A9ABB}"/>
              </a:ext>
            </a:extLst>
          </p:cNvPr>
          <p:cNvSpPr/>
          <p:nvPr/>
        </p:nvSpPr>
        <p:spPr>
          <a:xfrm>
            <a:off x="4165078" y="3008216"/>
            <a:ext cx="1089177" cy="194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51F6E3-DD55-8488-227B-2A4B20716F03}"/>
              </a:ext>
            </a:extLst>
          </p:cNvPr>
          <p:cNvSpPr txBox="1"/>
          <p:nvPr/>
        </p:nvSpPr>
        <p:spPr>
          <a:xfrm>
            <a:off x="5130165" y="2519793"/>
            <a:ext cx="110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&lt;&lt;fixed&gt;&gt;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D88914-F30F-CF24-BAB3-902780BC8CD5}"/>
              </a:ext>
            </a:extLst>
          </p:cNvPr>
          <p:cNvSpPr txBox="1"/>
          <p:nvPr/>
        </p:nvSpPr>
        <p:spPr>
          <a:xfrm>
            <a:off x="4975763" y="2204496"/>
            <a:ext cx="138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&lt;&lt;random&gt;&gt;</a:t>
            </a:r>
            <a:endParaRPr kumimoji="1" lang="ko-Kore-US" altLang="en-US"/>
          </a:p>
        </p:txBody>
      </p:sp>
      <p:sp>
        <p:nvSpPr>
          <p:cNvPr id="17" name="사다리꼴[T] 16">
            <a:extLst>
              <a:ext uri="{FF2B5EF4-FFF2-40B4-BE49-F238E27FC236}">
                <a16:creationId xmlns:a16="http://schemas.microsoft.com/office/drawing/2014/main" id="{97ED7738-8FBE-87D8-645F-B42C3C5F50A0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Google Shape;153;p24">
            <a:extLst>
              <a:ext uri="{FF2B5EF4-FFF2-40B4-BE49-F238E27FC236}">
                <a16:creationId xmlns:a16="http://schemas.microsoft.com/office/drawing/2014/main" id="{9A788099-ED44-430C-6008-B73761212317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29834097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AE0ACF-BE4C-F76F-1F61-054733F30408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CDLF</a:t>
            </a:r>
            <a:r>
              <a:rPr kumimoji="1" lang="ko-KR" altLang="en-US" dirty="0"/>
              <a:t>의 학습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9BA3C-B3DC-9752-8840-10D3ED79F8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C4F5A-6EEA-414A-6731-A392AEDDD881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254956" y="2799459"/>
            <a:ext cx="73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5C5F7-0E0B-FECD-555D-DC9C8D80DD32}"/>
              </a:ext>
            </a:extLst>
          </p:cNvPr>
          <p:cNvSpPr/>
          <p:nvPr/>
        </p:nvSpPr>
        <p:spPr>
          <a:xfrm>
            <a:off x="3709357" y="3825396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D432B-7965-1307-5AA1-5D49816544F5}"/>
              </a:ext>
            </a:extLst>
          </p:cNvPr>
          <p:cNvSpPr txBox="1"/>
          <p:nvPr/>
        </p:nvSpPr>
        <p:spPr>
          <a:xfrm>
            <a:off x="3369366" y="3922907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D9768C-5352-B4E6-5A18-0854D19F0202}"/>
              </a:ext>
            </a:extLst>
          </p:cNvPr>
          <p:cNvSpPr txBox="1"/>
          <p:nvPr/>
        </p:nvSpPr>
        <p:spPr>
          <a:xfrm>
            <a:off x="5086219" y="4632612"/>
            <a:ext cx="115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&lt;&lt;fixed &gt;&gt;</a:t>
            </a:r>
            <a:endParaRPr kumimoji="1" lang="ko-Kore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4710D5-3B78-D90D-FB2D-9E9E26DC470D}"/>
              </a:ext>
            </a:extLst>
          </p:cNvPr>
          <p:cNvSpPr/>
          <p:nvPr/>
        </p:nvSpPr>
        <p:spPr>
          <a:xfrm>
            <a:off x="3709357" y="2618289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774CEF-5C6C-3601-F74C-D51CAB739D8A}"/>
              </a:ext>
            </a:extLst>
          </p:cNvPr>
          <p:cNvSpPr txBox="1"/>
          <p:nvPr/>
        </p:nvSpPr>
        <p:spPr>
          <a:xfrm>
            <a:off x="3527742" y="2784375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F38DD2EC-868D-3FF1-97E0-4BE53D9A9ABB}"/>
              </a:ext>
            </a:extLst>
          </p:cNvPr>
          <p:cNvSpPr/>
          <p:nvPr/>
        </p:nvSpPr>
        <p:spPr>
          <a:xfrm>
            <a:off x="4093816" y="4181143"/>
            <a:ext cx="1089177" cy="194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0A80FB-EB74-B6B7-B1B1-F5592F745546}"/>
              </a:ext>
            </a:extLst>
          </p:cNvPr>
          <p:cNvSpPr/>
          <p:nvPr/>
        </p:nvSpPr>
        <p:spPr>
          <a:xfrm>
            <a:off x="4228042" y="2648459"/>
            <a:ext cx="888657" cy="9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Google Shape;153;p24">
            <a:extLst>
              <a:ext uri="{FF2B5EF4-FFF2-40B4-BE49-F238E27FC236}">
                <a16:creationId xmlns:a16="http://schemas.microsoft.com/office/drawing/2014/main" id="{28C0E386-625E-04B5-D9C2-1FE14B36FD0C}"/>
              </a:ext>
            </a:extLst>
          </p:cNvPr>
          <p:cNvSpPr txBox="1"/>
          <p:nvPr/>
        </p:nvSpPr>
        <p:spPr>
          <a:xfrm>
            <a:off x="4177861" y="285750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19" name="사다리꼴[T] 18">
            <a:extLst>
              <a:ext uri="{FF2B5EF4-FFF2-40B4-BE49-F238E27FC236}">
                <a16:creationId xmlns:a16="http://schemas.microsoft.com/office/drawing/2014/main" id="{A6131989-BF99-11C5-5F9B-430FA7E4E01F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4" name="Google Shape;153;p24">
            <a:extLst>
              <a:ext uri="{FF2B5EF4-FFF2-40B4-BE49-F238E27FC236}">
                <a16:creationId xmlns:a16="http://schemas.microsoft.com/office/drawing/2014/main" id="{27A43828-EC41-8601-2B27-3948830697D6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34034164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AE0ACF-BE4C-F76F-1F61-054733F30408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CDLF</a:t>
            </a:r>
            <a:r>
              <a:rPr kumimoji="1" lang="ko-KR" altLang="en-US" dirty="0"/>
              <a:t>의 학습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9BA3C-B3DC-9752-8840-10D3ED79F8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C4F5A-6EEA-414A-6731-A392AEDDD881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254956" y="2799459"/>
            <a:ext cx="73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5C5F7-0E0B-FECD-555D-DC9C8D80DD32}"/>
              </a:ext>
            </a:extLst>
          </p:cNvPr>
          <p:cNvSpPr/>
          <p:nvPr/>
        </p:nvSpPr>
        <p:spPr>
          <a:xfrm>
            <a:off x="3709357" y="3825396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D432B-7965-1307-5AA1-5D49816544F5}"/>
              </a:ext>
            </a:extLst>
          </p:cNvPr>
          <p:cNvSpPr txBox="1"/>
          <p:nvPr/>
        </p:nvSpPr>
        <p:spPr>
          <a:xfrm>
            <a:off x="3369366" y="3922907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D9768C-5352-B4E6-5A18-0854D19F0202}"/>
              </a:ext>
            </a:extLst>
          </p:cNvPr>
          <p:cNvSpPr txBox="1"/>
          <p:nvPr/>
        </p:nvSpPr>
        <p:spPr>
          <a:xfrm>
            <a:off x="5086219" y="4632612"/>
            <a:ext cx="115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&lt;&lt;fixed &gt;&gt;</a:t>
            </a:r>
            <a:endParaRPr kumimoji="1" lang="ko-Kore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4710D5-3B78-D90D-FB2D-9E9E26DC470D}"/>
              </a:ext>
            </a:extLst>
          </p:cNvPr>
          <p:cNvSpPr/>
          <p:nvPr/>
        </p:nvSpPr>
        <p:spPr>
          <a:xfrm>
            <a:off x="3709357" y="2618289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774CEF-5C6C-3601-F74C-D51CAB739D8A}"/>
              </a:ext>
            </a:extLst>
          </p:cNvPr>
          <p:cNvSpPr txBox="1"/>
          <p:nvPr/>
        </p:nvSpPr>
        <p:spPr>
          <a:xfrm>
            <a:off x="3527742" y="2784375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F38DD2EC-868D-3FF1-97E0-4BE53D9A9ABB}"/>
              </a:ext>
            </a:extLst>
          </p:cNvPr>
          <p:cNvSpPr/>
          <p:nvPr/>
        </p:nvSpPr>
        <p:spPr>
          <a:xfrm>
            <a:off x="4093816" y="4181143"/>
            <a:ext cx="1089177" cy="194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0A80FB-EB74-B6B7-B1B1-F5592F745546}"/>
              </a:ext>
            </a:extLst>
          </p:cNvPr>
          <p:cNvSpPr/>
          <p:nvPr/>
        </p:nvSpPr>
        <p:spPr>
          <a:xfrm>
            <a:off x="4228042" y="2648459"/>
            <a:ext cx="888657" cy="9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Google Shape;153;p24">
            <a:extLst>
              <a:ext uri="{FF2B5EF4-FFF2-40B4-BE49-F238E27FC236}">
                <a16:creationId xmlns:a16="http://schemas.microsoft.com/office/drawing/2014/main" id="{28C0E386-625E-04B5-D9C2-1FE14B36FD0C}"/>
              </a:ext>
            </a:extLst>
          </p:cNvPr>
          <p:cNvSpPr txBox="1"/>
          <p:nvPr/>
        </p:nvSpPr>
        <p:spPr>
          <a:xfrm>
            <a:off x="4177861" y="285750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8" name="사다리꼴[T] 7">
            <a:extLst>
              <a:ext uri="{FF2B5EF4-FFF2-40B4-BE49-F238E27FC236}">
                <a16:creationId xmlns:a16="http://schemas.microsoft.com/office/drawing/2014/main" id="{4560566B-3B2B-C495-B66B-6928B24E5E91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8" name="Google Shape;153;p24">
            <a:extLst>
              <a:ext uri="{FF2B5EF4-FFF2-40B4-BE49-F238E27FC236}">
                <a16:creationId xmlns:a16="http://schemas.microsoft.com/office/drawing/2014/main" id="{57CDE9A5-FA79-B8F3-997C-9D347C9FD691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10748034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3B3A04-1A8E-8FA2-BA70-614270951EE3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CDLF</a:t>
            </a:r>
            <a:r>
              <a:rPr kumimoji="1" lang="ko-KR" altLang="en-US" dirty="0"/>
              <a:t>의 학습</a:t>
            </a:r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254956" y="2799459"/>
            <a:ext cx="73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536B48-E4C6-5BA1-D6B2-8C0423B270B3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5C5F7-0E0B-FECD-555D-DC9C8D80DD32}"/>
              </a:ext>
            </a:extLst>
          </p:cNvPr>
          <p:cNvSpPr/>
          <p:nvPr/>
        </p:nvSpPr>
        <p:spPr>
          <a:xfrm>
            <a:off x="3709357" y="3825396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D432B-7965-1307-5AA1-5D49816544F5}"/>
              </a:ext>
            </a:extLst>
          </p:cNvPr>
          <p:cNvSpPr txBox="1"/>
          <p:nvPr/>
        </p:nvSpPr>
        <p:spPr>
          <a:xfrm>
            <a:off x="3369366" y="3922907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862AD6-2572-5089-4672-F122E5BFF6E8}"/>
              </a:ext>
            </a:extLst>
          </p:cNvPr>
          <p:cNvSpPr/>
          <p:nvPr/>
        </p:nvSpPr>
        <p:spPr>
          <a:xfrm>
            <a:off x="4228042" y="3840480"/>
            <a:ext cx="888657" cy="9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266EBDD4-6C73-242A-3DCD-B49CDDABABE7}"/>
              </a:ext>
            </a:extLst>
          </p:cNvPr>
          <p:cNvSpPr txBox="1"/>
          <p:nvPr/>
        </p:nvSpPr>
        <p:spPr>
          <a:xfrm>
            <a:off x="4123603" y="4015322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D9768C-5352-B4E6-5A18-0854D19F0202}"/>
              </a:ext>
            </a:extLst>
          </p:cNvPr>
          <p:cNvSpPr txBox="1"/>
          <p:nvPr/>
        </p:nvSpPr>
        <p:spPr>
          <a:xfrm>
            <a:off x="5130165" y="2519793"/>
            <a:ext cx="110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&lt;&lt;fixed&gt;&gt;</a:t>
            </a:r>
            <a:endParaRPr kumimoji="1" lang="ko-Kore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4710D5-3B78-D90D-FB2D-9E9E26DC470D}"/>
              </a:ext>
            </a:extLst>
          </p:cNvPr>
          <p:cNvSpPr/>
          <p:nvPr/>
        </p:nvSpPr>
        <p:spPr>
          <a:xfrm>
            <a:off x="3709357" y="2618289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774CEF-5C6C-3601-F74C-D51CAB739D8A}"/>
              </a:ext>
            </a:extLst>
          </p:cNvPr>
          <p:cNvSpPr txBox="1"/>
          <p:nvPr/>
        </p:nvSpPr>
        <p:spPr>
          <a:xfrm>
            <a:off x="3527742" y="2784375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F38DD2EC-868D-3FF1-97E0-4BE53D9A9ABB}"/>
              </a:ext>
            </a:extLst>
          </p:cNvPr>
          <p:cNvSpPr/>
          <p:nvPr/>
        </p:nvSpPr>
        <p:spPr>
          <a:xfrm>
            <a:off x="4165078" y="3008216"/>
            <a:ext cx="1089177" cy="194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사다리꼴[T] 12">
            <a:extLst>
              <a:ext uri="{FF2B5EF4-FFF2-40B4-BE49-F238E27FC236}">
                <a16:creationId xmlns:a16="http://schemas.microsoft.com/office/drawing/2014/main" id="{58BD48B8-DD73-105D-4E2F-8E8F1830FC2F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Google Shape;153;p24">
            <a:extLst>
              <a:ext uri="{FF2B5EF4-FFF2-40B4-BE49-F238E27FC236}">
                <a16:creationId xmlns:a16="http://schemas.microsoft.com/office/drawing/2014/main" id="{DA8CA327-BD0F-9D3C-6CA6-2A8D520D12B0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15384337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3B3A04-1A8E-8FA2-BA70-614270951EE3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CDLF</a:t>
            </a:r>
            <a:r>
              <a:rPr kumimoji="1" lang="ko-KR" altLang="en-US" dirty="0"/>
              <a:t>의 학습</a:t>
            </a:r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254956" y="2799459"/>
            <a:ext cx="73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536B48-E4C6-5BA1-D6B2-8C0423B270B3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5C5F7-0E0B-FECD-555D-DC9C8D80DD32}"/>
              </a:ext>
            </a:extLst>
          </p:cNvPr>
          <p:cNvSpPr/>
          <p:nvPr/>
        </p:nvSpPr>
        <p:spPr>
          <a:xfrm>
            <a:off x="3709357" y="3825396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D432B-7965-1307-5AA1-5D49816544F5}"/>
              </a:ext>
            </a:extLst>
          </p:cNvPr>
          <p:cNvSpPr txBox="1"/>
          <p:nvPr/>
        </p:nvSpPr>
        <p:spPr>
          <a:xfrm>
            <a:off x="3369366" y="3922907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862AD6-2572-5089-4672-F122E5BFF6E8}"/>
              </a:ext>
            </a:extLst>
          </p:cNvPr>
          <p:cNvSpPr/>
          <p:nvPr/>
        </p:nvSpPr>
        <p:spPr>
          <a:xfrm>
            <a:off x="4228042" y="3840480"/>
            <a:ext cx="888657" cy="9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266EBDD4-6C73-242A-3DCD-B49CDDABABE7}"/>
              </a:ext>
            </a:extLst>
          </p:cNvPr>
          <p:cNvSpPr txBox="1"/>
          <p:nvPr/>
        </p:nvSpPr>
        <p:spPr>
          <a:xfrm>
            <a:off x="4123603" y="4015322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D9768C-5352-B4E6-5A18-0854D19F0202}"/>
              </a:ext>
            </a:extLst>
          </p:cNvPr>
          <p:cNvSpPr txBox="1"/>
          <p:nvPr/>
        </p:nvSpPr>
        <p:spPr>
          <a:xfrm>
            <a:off x="5130165" y="2519793"/>
            <a:ext cx="110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&lt;&lt;fixed&gt;&gt;</a:t>
            </a:r>
            <a:endParaRPr kumimoji="1" lang="ko-Kore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4710D5-3B78-D90D-FB2D-9E9E26DC470D}"/>
              </a:ext>
            </a:extLst>
          </p:cNvPr>
          <p:cNvSpPr/>
          <p:nvPr/>
        </p:nvSpPr>
        <p:spPr>
          <a:xfrm>
            <a:off x="3709357" y="2618289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774CEF-5C6C-3601-F74C-D51CAB739D8A}"/>
              </a:ext>
            </a:extLst>
          </p:cNvPr>
          <p:cNvSpPr txBox="1"/>
          <p:nvPr/>
        </p:nvSpPr>
        <p:spPr>
          <a:xfrm>
            <a:off x="3527742" y="2784375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F38DD2EC-868D-3FF1-97E0-4BE53D9A9ABB}"/>
              </a:ext>
            </a:extLst>
          </p:cNvPr>
          <p:cNvSpPr/>
          <p:nvPr/>
        </p:nvSpPr>
        <p:spPr>
          <a:xfrm>
            <a:off x="4165078" y="3008216"/>
            <a:ext cx="1089177" cy="194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사다리꼴[T] 3">
            <a:extLst>
              <a:ext uri="{FF2B5EF4-FFF2-40B4-BE49-F238E27FC236}">
                <a16:creationId xmlns:a16="http://schemas.microsoft.com/office/drawing/2014/main" id="{01D9073F-7548-7470-0BFC-8F5D160B24DB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12F8F014-AD3F-1DFF-AC5A-89D2BC4397EB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1340387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유사 개념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1D9EB9-FFCF-BF65-438F-EF72321C0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17" y="2178730"/>
            <a:ext cx="9489901" cy="357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397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AF5B50E-7C7A-F379-57BF-46DEF1E3C2B5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748346-B564-0807-9F33-3C4DB7F6336E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CDLF</a:t>
            </a:r>
            <a:r>
              <a:rPr kumimoji="1" lang="ko-KR" altLang="en-US" dirty="0"/>
              <a:t>의 학습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9BA3C-B3DC-9752-8840-10D3ED79F8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254956" y="2799459"/>
            <a:ext cx="73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5C5F7-0E0B-FECD-555D-DC9C8D80DD32}"/>
              </a:ext>
            </a:extLst>
          </p:cNvPr>
          <p:cNvSpPr/>
          <p:nvPr/>
        </p:nvSpPr>
        <p:spPr>
          <a:xfrm>
            <a:off x="3709357" y="3825396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D432B-7965-1307-5AA1-5D49816544F5}"/>
              </a:ext>
            </a:extLst>
          </p:cNvPr>
          <p:cNvSpPr txBox="1"/>
          <p:nvPr/>
        </p:nvSpPr>
        <p:spPr>
          <a:xfrm>
            <a:off x="3369366" y="3922907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D9768C-5352-B4E6-5A18-0854D19F0202}"/>
              </a:ext>
            </a:extLst>
          </p:cNvPr>
          <p:cNvSpPr txBox="1"/>
          <p:nvPr/>
        </p:nvSpPr>
        <p:spPr>
          <a:xfrm>
            <a:off x="5086219" y="4632612"/>
            <a:ext cx="115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&lt;&lt;fixed &gt;&gt;</a:t>
            </a:r>
            <a:endParaRPr kumimoji="1" lang="ko-Kore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4710D5-3B78-D90D-FB2D-9E9E26DC470D}"/>
              </a:ext>
            </a:extLst>
          </p:cNvPr>
          <p:cNvSpPr/>
          <p:nvPr/>
        </p:nvSpPr>
        <p:spPr>
          <a:xfrm>
            <a:off x="3709357" y="2618289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774CEF-5C6C-3601-F74C-D51CAB739D8A}"/>
              </a:ext>
            </a:extLst>
          </p:cNvPr>
          <p:cNvSpPr txBox="1"/>
          <p:nvPr/>
        </p:nvSpPr>
        <p:spPr>
          <a:xfrm>
            <a:off x="3527742" y="2784375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F38DD2EC-868D-3FF1-97E0-4BE53D9A9ABB}"/>
              </a:ext>
            </a:extLst>
          </p:cNvPr>
          <p:cNvSpPr/>
          <p:nvPr/>
        </p:nvSpPr>
        <p:spPr>
          <a:xfrm>
            <a:off x="4093816" y="4181143"/>
            <a:ext cx="1089177" cy="194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0A80FB-EB74-B6B7-B1B1-F5592F745546}"/>
              </a:ext>
            </a:extLst>
          </p:cNvPr>
          <p:cNvSpPr/>
          <p:nvPr/>
        </p:nvSpPr>
        <p:spPr>
          <a:xfrm>
            <a:off x="4228042" y="2648459"/>
            <a:ext cx="888657" cy="9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Google Shape;153;p24">
            <a:extLst>
              <a:ext uri="{FF2B5EF4-FFF2-40B4-BE49-F238E27FC236}">
                <a16:creationId xmlns:a16="http://schemas.microsoft.com/office/drawing/2014/main" id="{28C0E386-625E-04B5-D9C2-1FE14B36FD0C}"/>
              </a:ext>
            </a:extLst>
          </p:cNvPr>
          <p:cNvSpPr txBox="1"/>
          <p:nvPr/>
        </p:nvSpPr>
        <p:spPr>
          <a:xfrm>
            <a:off x="4177861" y="285750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19" name="사다리꼴[T] 18">
            <a:extLst>
              <a:ext uri="{FF2B5EF4-FFF2-40B4-BE49-F238E27FC236}">
                <a16:creationId xmlns:a16="http://schemas.microsoft.com/office/drawing/2014/main" id="{47D57B4E-0DA7-A13D-65DC-BAB8B2BAD945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038B4B6D-15BC-32DE-3E8A-4D4A826A4D6F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662628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AF5B50E-7C7A-F379-57BF-46DEF1E3C2B5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748346-B564-0807-9F33-3C4DB7F6336E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CDLF</a:t>
            </a:r>
            <a:r>
              <a:rPr kumimoji="1" lang="ko-KR" altLang="en-US" dirty="0"/>
              <a:t>의 학습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9BA3C-B3DC-9752-8840-10D3ED79F8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254956" y="2799459"/>
            <a:ext cx="73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5C5F7-0E0B-FECD-555D-DC9C8D80DD32}"/>
              </a:ext>
            </a:extLst>
          </p:cNvPr>
          <p:cNvSpPr/>
          <p:nvPr/>
        </p:nvSpPr>
        <p:spPr>
          <a:xfrm>
            <a:off x="3709357" y="3825396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D432B-7965-1307-5AA1-5D49816544F5}"/>
              </a:ext>
            </a:extLst>
          </p:cNvPr>
          <p:cNvSpPr txBox="1"/>
          <p:nvPr/>
        </p:nvSpPr>
        <p:spPr>
          <a:xfrm>
            <a:off x="3369366" y="3922907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D9768C-5352-B4E6-5A18-0854D19F0202}"/>
              </a:ext>
            </a:extLst>
          </p:cNvPr>
          <p:cNvSpPr txBox="1"/>
          <p:nvPr/>
        </p:nvSpPr>
        <p:spPr>
          <a:xfrm>
            <a:off x="5086219" y="4632612"/>
            <a:ext cx="115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&lt;&lt;fixed &gt;&gt;</a:t>
            </a:r>
            <a:endParaRPr kumimoji="1" lang="ko-Kore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4710D5-3B78-D90D-FB2D-9E9E26DC470D}"/>
              </a:ext>
            </a:extLst>
          </p:cNvPr>
          <p:cNvSpPr/>
          <p:nvPr/>
        </p:nvSpPr>
        <p:spPr>
          <a:xfrm>
            <a:off x="3709357" y="2618289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774CEF-5C6C-3601-F74C-D51CAB739D8A}"/>
              </a:ext>
            </a:extLst>
          </p:cNvPr>
          <p:cNvSpPr txBox="1"/>
          <p:nvPr/>
        </p:nvSpPr>
        <p:spPr>
          <a:xfrm>
            <a:off x="3527742" y="2784375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F38DD2EC-868D-3FF1-97E0-4BE53D9A9ABB}"/>
              </a:ext>
            </a:extLst>
          </p:cNvPr>
          <p:cNvSpPr/>
          <p:nvPr/>
        </p:nvSpPr>
        <p:spPr>
          <a:xfrm>
            <a:off x="4093816" y="4181143"/>
            <a:ext cx="1089177" cy="194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0A80FB-EB74-B6B7-B1B1-F5592F745546}"/>
              </a:ext>
            </a:extLst>
          </p:cNvPr>
          <p:cNvSpPr/>
          <p:nvPr/>
        </p:nvSpPr>
        <p:spPr>
          <a:xfrm>
            <a:off x="4228042" y="2648459"/>
            <a:ext cx="888657" cy="9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Google Shape;153;p24">
            <a:extLst>
              <a:ext uri="{FF2B5EF4-FFF2-40B4-BE49-F238E27FC236}">
                <a16:creationId xmlns:a16="http://schemas.microsoft.com/office/drawing/2014/main" id="{28C0E386-625E-04B5-D9C2-1FE14B36FD0C}"/>
              </a:ext>
            </a:extLst>
          </p:cNvPr>
          <p:cNvSpPr txBox="1"/>
          <p:nvPr/>
        </p:nvSpPr>
        <p:spPr>
          <a:xfrm>
            <a:off x="4177861" y="285750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6" name="사다리꼴[T] 5">
            <a:extLst>
              <a:ext uri="{FF2B5EF4-FFF2-40B4-BE49-F238E27FC236}">
                <a16:creationId xmlns:a16="http://schemas.microsoft.com/office/drawing/2014/main" id="{0215DEF9-46E0-E5F2-00FE-BF87BB34B8FA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Google Shape;153;p24">
            <a:extLst>
              <a:ext uri="{FF2B5EF4-FFF2-40B4-BE49-F238E27FC236}">
                <a16:creationId xmlns:a16="http://schemas.microsoft.com/office/drawing/2014/main" id="{4498DB96-548F-1800-1C01-789ADE3BB703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17313834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100C92C-2E0B-3310-48A9-E635EBD42098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07F964-4358-0097-106A-9AF9AB0D1A13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CDLF</a:t>
            </a:r>
            <a:r>
              <a:rPr kumimoji="1" lang="ko-KR" altLang="en-US" dirty="0"/>
              <a:t>의 학습</a:t>
            </a:r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254956" y="2799459"/>
            <a:ext cx="73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5C5F7-0E0B-FECD-555D-DC9C8D80DD32}"/>
              </a:ext>
            </a:extLst>
          </p:cNvPr>
          <p:cNvSpPr/>
          <p:nvPr/>
        </p:nvSpPr>
        <p:spPr>
          <a:xfrm>
            <a:off x="3709357" y="3825396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D432B-7965-1307-5AA1-5D49816544F5}"/>
              </a:ext>
            </a:extLst>
          </p:cNvPr>
          <p:cNvSpPr txBox="1"/>
          <p:nvPr/>
        </p:nvSpPr>
        <p:spPr>
          <a:xfrm>
            <a:off x="3369366" y="3922907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862AD6-2572-5089-4672-F122E5BFF6E8}"/>
              </a:ext>
            </a:extLst>
          </p:cNvPr>
          <p:cNvSpPr/>
          <p:nvPr/>
        </p:nvSpPr>
        <p:spPr>
          <a:xfrm>
            <a:off x="4228042" y="3840480"/>
            <a:ext cx="888657" cy="9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266EBDD4-6C73-242A-3DCD-B49CDDABABE7}"/>
              </a:ext>
            </a:extLst>
          </p:cNvPr>
          <p:cNvSpPr txBox="1"/>
          <p:nvPr/>
        </p:nvSpPr>
        <p:spPr>
          <a:xfrm>
            <a:off x="4123603" y="4015322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D9768C-5352-B4E6-5A18-0854D19F0202}"/>
              </a:ext>
            </a:extLst>
          </p:cNvPr>
          <p:cNvSpPr txBox="1"/>
          <p:nvPr/>
        </p:nvSpPr>
        <p:spPr>
          <a:xfrm>
            <a:off x="5130165" y="2519793"/>
            <a:ext cx="110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&lt;&lt;fixed&gt;&gt;</a:t>
            </a:r>
            <a:endParaRPr kumimoji="1" lang="ko-Kore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4710D5-3B78-D90D-FB2D-9E9E26DC470D}"/>
              </a:ext>
            </a:extLst>
          </p:cNvPr>
          <p:cNvSpPr/>
          <p:nvPr/>
        </p:nvSpPr>
        <p:spPr>
          <a:xfrm>
            <a:off x="3709357" y="2618289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774CEF-5C6C-3601-F74C-D51CAB739D8A}"/>
              </a:ext>
            </a:extLst>
          </p:cNvPr>
          <p:cNvSpPr txBox="1"/>
          <p:nvPr/>
        </p:nvSpPr>
        <p:spPr>
          <a:xfrm>
            <a:off x="3527742" y="2784375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F38DD2EC-868D-3FF1-97E0-4BE53D9A9ABB}"/>
              </a:ext>
            </a:extLst>
          </p:cNvPr>
          <p:cNvSpPr/>
          <p:nvPr/>
        </p:nvSpPr>
        <p:spPr>
          <a:xfrm>
            <a:off x="4165078" y="3008216"/>
            <a:ext cx="1089177" cy="194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사다리꼴[T] 12">
            <a:extLst>
              <a:ext uri="{FF2B5EF4-FFF2-40B4-BE49-F238E27FC236}">
                <a16:creationId xmlns:a16="http://schemas.microsoft.com/office/drawing/2014/main" id="{22F6AFE4-2FD7-E445-C9F2-203D2E9A4C32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Google Shape;153;p24">
            <a:extLst>
              <a:ext uri="{FF2B5EF4-FFF2-40B4-BE49-F238E27FC236}">
                <a16:creationId xmlns:a16="http://schemas.microsoft.com/office/drawing/2014/main" id="{9CA7AF9B-1774-D8CC-D53B-8D87D2A9717F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1009684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100C92C-2E0B-3310-48A9-E635EBD42098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07F964-4358-0097-106A-9AF9AB0D1A13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CDLF</a:t>
            </a:r>
            <a:r>
              <a:rPr kumimoji="1" lang="ko-KR" altLang="en-US" dirty="0"/>
              <a:t>의 학습</a:t>
            </a:r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254956" y="2799459"/>
            <a:ext cx="73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5C5F7-0E0B-FECD-555D-DC9C8D80DD32}"/>
              </a:ext>
            </a:extLst>
          </p:cNvPr>
          <p:cNvSpPr/>
          <p:nvPr/>
        </p:nvSpPr>
        <p:spPr>
          <a:xfrm>
            <a:off x="3709357" y="3825396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D432B-7965-1307-5AA1-5D49816544F5}"/>
              </a:ext>
            </a:extLst>
          </p:cNvPr>
          <p:cNvSpPr txBox="1"/>
          <p:nvPr/>
        </p:nvSpPr>
        <p:spPr>
          <a:xfrm>
            <a:off x="3369366" y="3922907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862AD6-2572-5089-4672-F122E5BFF6E8}"/>
              </a:ext>
            </a:extLst>
          </p:cNvPr>
          <p:cNvSpPr/>
          <p:nvPr/>
        </p:nvSpPr>
        <p:spPr>
          <a:xfrm>
            <a:off x="4228042" y="3840480"/>
            <a:ext cx="888657" cy="9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266EBDD4-6C73-242A-3DCD-B49CDDABABE7}"/>
              </a:ext>
            </a:extLst>
          </p:cNvPr>
          <p:cNvSpPr txBox="1"/>
          <p:nvPr/>
        </p:nvSpPr>
        <p:spPr>
          <a:xfrm>
            <a:off x="4123603" y="4015322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D9768C-5352-B4E6-5A18-0854D19F0202}"/>
              </a:ext>
            </a:extLst>
          </p:cNvPr>
          <p:cNvSpPr txBox="1"/>
          <p:nvPr/>
        </p:nvSpPr>
        <p:spPr>
          <a:xfrm>
            <a:off x="5130165" y="2519793"/>
            <a:ext cx="110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&lt;&lt;fixed&gt;&gt;</a:t>
            </a:r>
            <a:endParaRPr kumimoji="1" lang="ko-Kore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4710D5-3B78-D90D-FB2D-9E9E26DC470D}"/>
              </a:ext>
            </a:extLst>
          </p:cNvPr>
          <p:cNvSpPr/>
          <p:nvPr/>
        </p:nvSpPr>
        <p:spPr>
          <a:xfrm>
            <a:off x="3709357" y="2618289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774CEF-5C6C-3601-F74C-D51CAB739D8A}"/>
              </a:ext>
            </a:extLst>
          </p:cNvPr>
          <p:cNvSpPr txBox="1"/>
          <p:nvPr/>
        </p:nvSpPr>
        <p:spPr>
          <a:xfrm>
            <a:off x="3527742" y="2784375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F38DD2EC-868D-3FF1-97E0-4BE53D9A9ABB}"/>
              </a:ext>
            </a:extLst>
          </p:cNvPr>
          <p:cNvSpPr/>
          <p:nvPr/>
        </p:nvSpPr>
        <p:spPr>
          <a:xfrm>
            <a:off x="4165078" y="3008216"/>
            <a:ext cx="1089177" cy="194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사다리꼴[T] 7">
            <a:extLst>
              <a:ext uri="{FF2B5EF4-FFF2-40B4-BE49-F238E27FC236}">
                <a16:creationId xmlns:a16="http://schemas.microsoft.com/office/drawing/2014/main" id="{CFE1DD36-2F81-6193-3CE9-39B9D33237E2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Google Shape;153;p24">
            <a:extLst>
              <a:ext uri="{FF2B5EF4-FFF2-40B4-BE49-F238E27FC236}">
                <a16:creationId xmlns:a16="http://schemas.microsoft.com/office/drawing/2014/main" id="{9EC1FB08-4BA9-E757-DF88-4564E98E5132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17189550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CAEBAFE-373E-512E-C34D-238E05D01514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0AC90A-FA60-CF57-E015-B9B7B44EE4FE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CDLF</a:t>
            </a:r>
            <a:r>
              <a:rPr kumimoji="1" lang="ko-KR" altLang="en-US" dirty="0"/>
              <a:t>의 학습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9BA3C-B3DC-9752-8840-10D3ED79F8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254956" y="2799459"/>
            <a:ext cx="73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5C5F7-0E0B-FECD-555D-DC9C8D80DD32}"/>
              </a:ext>
            </a:extLst>
          </p:cNvPr>
          <p:cNvSpPr/>
          <p:nvPr/>
        </p:nvSpPr>
        <p:spPr>
          <a:xfrm>
            <a:off x="3709357" y="3825396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D432B-7965-1307-5AA1-5D49816544F5}"/>
              </a:ext>
            </a:extLst>
          </p:cNvPr>
          <p:cNvSpPr txBox="1"/>
          <p:nvPr/>
        </p:nvSpPr>
        <p:spPr>
          <a:xfrm>
            <a:off x="3369366" y="3922907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D9768C-5352-B4E6-5A18-0854D19F0202}"/>
              </a:ext>
            </a:extLst>
          </p:cNvPr>
          <p:cNvSpPr txBox="1"/>
          <p:nvPr/>
        </p:nvSpPr>
        <p:spPr>
          <a:xfrm>
            <a:off x="5086219" y="4632612"/>
            <a:ext cx="115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&lt;&lt;fixed &gt;&gt;</a:t>
            </a:r>
            <a:endParaRPr kumimoji="1" lang="ko-Kore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4710D5-3B78-D90D-FB2D-9E9E26DC470D}"/>
              </a:ext>
            </a:extLst>
          </p:cNvPr>
          <p:cNvSpPr/>
          <p:nvPr/>
        </p:nvSpPr>
        <p:spPr>
          <a:xfrm>
            <a:off x="3709357" y="2618289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774CEF-5C6C-3601-F74C-D51CAB739D8A}"/>
              </a:ext>
            </a:extLst>
          </p:cNvPr>
          <p:cNvSpPr txBox="1"/>
          <p:nvPr/>
        </p:nvSpPr>
        <p:spPr>
          <a:xfrm>
            <a:off x="3527742" y="2784375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F38DD2EC-868D-3FF1-97E0-4BE53D9A9ABB}"/>
              </a:ext>
            </a:extLst>
          </p:cNvPr>
          <p:cNvSpPr/>
          <p:nvPr/>
        </p:nvSpPr>
        <p:spPr>
          <a:xfrm>
            <a:off x="4093816" y="4181143"/>
            <a:ext cx="1089177" cy="194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0A80FB-EB74-B6B7-B1B1-F5592F745546}"/>
              </a:ext>
            </a:extLst>
          </p:cNvPr>
          <p:cNvSpPr/>
          <p:nvPr/>
        </p:nvSpPr>
        <p:spPr>
          <a:xfrm>
            <a:off x="4228042" y="2648459"/>
            <a:ext cx="888657" cy="9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Google Shape;153;p24">
            <a:extLst>
              <a:ext uri="{FF2B5EF4-FFF2-40B4-BE49-F238E27FC236}">
                <a16:creationId xmlns:a16="http://schemas.microsoft.com/office/drawing/2014/main" id="{28C0E386-625E-04B5-D9C2-1FE14B36FD0C}"/>
              </a:ext>
            </a:extLst>
          </p:cNvPr>
          <p:cNvSpPr txBox="1"/>
          <p:nvPr/>
        </p:nvSpPr>
        <p:spPr>
          <a:xfrm>
            <a:off x="4177861" y="285750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19" name="사다리꼴[T] 18">
            <a:extLst>
              <a:ext uri="{FF2B5EF4-FFF2-40B4-BE49-F238E27FC236}">
                <a16:creationId xmlns:a16="http://schemas.microsoft.com/office/drawing/2014/main" id="{D5CA18CE-9165-76E7-D425-489CC08D8672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EA5373C8-2CF7-0C75-03A0-7B73EC61E191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16326270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CAEBAFE-373E-512E-C34D-238E05D01514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0AC90A-FA60-CF57-E015-B9B7B44EE4FE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CDLF</a:t>
            </a:r>
            <a:r>
              <a:rPr kumimoji="1" lang="ko-KR" altLang="en-US" dirty="0"/>
              <a:t>의 학습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9BA3C-B3DC-9752-8840-10D3ED79F8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254956" y="2799459"/>
            <a:ext cx="73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5C5F7-0E0B-FECD-555D-DC9C8D80DD32}"/>
              </a:ext>
            </a:extLst>
          </p:cNvPr>
          <p:cNvSpPr/>
          <p:nvPr/>
        </p:nvSpPr>
        <p:spPr>
          <a:xfrm>
            <a:off x="3709357" y="3825396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D432B-7965-1307-5AA1-5D49816544F5}"/>
              </a:ext>
            </a:extLst>
          </p:cNvPr>
          <p:cNvSpPr txBox="1"/>
          <p:nvPr/>
        </p:nvSpPr>
        <p:spPr>
          <a:xfrm>
            <a:off x="3369366" y="3922907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D9768C-5352-B4E6-5A18-0854D19F0202}"/>
              </a:ext>
            </a:extLst>
          </p:cNvPr>
          <p:cNvSpPr txBox="1"/>
          <p:nvPr/>
        </p:nvSpPr>
        <p:spPr>
          <a:xfrm>
            <a:off x="5086219" y="4632612"/>
            <a:ext cx="115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&lt;&lt;fixed &gt;&gt;</a:t>
            </a:r>
            <a:endParaRPr kumimoji="1" lang="ko-Kore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4710D5-3B78-D90D-FB2D-9E9E26DC470D}"/>
              </a:ext>
            </a:extLst>
          </p:cNvPr>
          <p:cNvSpPr/>
          <p:nvPr/>
        </p:nvSpPr>
        <p:spPr>
          <a:xfrm>
            <a:off x="3709357" y="2618289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774CEF-5C6C-3601-F74C-D51CAB739D8A}"/>
              </a:ext>
            </a:extLst>
          </p:cNvPr>
          <p:cNvSpPr txBox="1"/>
          <p:nvPr/>
        </p:nvSpPr>
        <p:spPr>
          <a:xfrm>
            <a:off x="3527742" y="2784375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F38DD2EC-868D-3FF1-97E0-4BE53D9A9ABB}"/>
              </a:ext>
            </a:extLst>
          </p:cNvPr>
          <p:cNvSpPr/>
          <p:nvPr/>
        </p:nvSpPr>
        <p:spPr>
          <a:xfrm>
            <a:off x="4093816" y="4181143"/>
            <a:ext cx="1089177" cy="194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0A80FB-EB74-B6B7-B1B1-F5592F745546}"/>
              </a:ext>
            </a:extLst>
          </p:cNvPr>
          <p:cNvSpPr/>
          <p:nvPr/>
        </p:nvSpPr>
        <p:spPr>
          <a:xfrm>
            <a:off x="4228042" y="2648459"/>
            <a:ext cx="888657" cy="9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Google Shape;153;p24">
            <a:extLst>
              <a:ext uri="{FF2B5EF4-FFF2-40B4-BE49-F238E27FC236}">
                <a16:creationId xmlns:a16="http://schemas.microsoft.com/office/drawing/2014/main" id="{28C0E386-625E-04B5-D9C2-1FE14B36FD0C}"/>
              </a:ext>
            </a:extLst>
          </p:cNvPr>
          <p:cNvSpPr txBox="1"/>
          <p:nvPr/>
        </p:nvSpPr>
        <p:spPr>
          <a:xfrm>
            <a:off x="4177861" y="285750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8" name="사다리꼴[T] 7">
            <a:extLst>
              <a:ext uri="{FF2B5EF4-FFF2-40B4-BE49-F238E27FC236}">
                <a16:creationId xmlns:a16="http://schemas.microsoft.com/office/drawing/2014/main" id="{3CD02F59-5F4A-A184-53A7-99FAE74315D5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8" name="Google Shape;153;p24">
            <a:extLst>
              <a:ext uri="{FF2B5EF4-FFF2-40B4-BE49-F238E27FC236}">
                <a16:creationId xmlns:a16="http://schemas.microsoft.com/office/drawing/2014/main" id="{6246AC49-DC2F-25A4-F2F2-B8FD4E0F6591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19463170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DC04027-6876-4FD0-6B3A-E43E1923AA62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08C21F-DDA7-CA71-D9C4-5E4D4E9FF139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CDLF </a:t>
            </a:r>
            <a:r>
              <a:rPr kumimoji="1" lang="ko-Kore-US" altLang="en-US"/>
              <a:t>구조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9BA3C-B3DC-9752-8840-10D3ED79F8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254956" y="2799459"/>
            <a:ext cx="73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3AFB8F-57AE-DA68-0F9D-7AAF73EB7899}"/>
              </a:ext>
            </a:extLst>
          </p:cNvPr>
          <p:cNvSpPr/>
          <p:nvPr/>
        </p:nvSpPr>
        <p:spPr>
          <a:xfrm>
            <a:off x="3709357" y="2618289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4450E-62FD-2757-E0E7-5C8F2662151C}"/>
              </a:ext>
            </a:extLst>
          </p:cNvPr>
          <p:cNvSpPr txBox="1"/>
          <p:nvPr/>
        </p:nvSpPr>
        <p:spPr>
          <a:xfrm>
            <a:off x="3527742" y="2784375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5C5F7-0E0B-FECD-555D-DC9C8D80DD32}"/>
              </a:ext>
            </a:extLst>
          </p:cNvPr>
          <p:cNvSpPr/>
          <p:nvPr/>
        </p:nvSpPr>
        <p:spPr>
          <a:xfrm>
            <a:off x="3709357" y="3825396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D432B-7965-1307-5AA1-5D49816544F5}"/>
              </a:ext>
            </a:extLst>
          </p:cNvPr>
          <p:cNvSpPr txBox="1"/>
          <p:nvPr/>
        </p:nvSpPr>
        <p:spPr>
          <a:xfrm>
            <a:off x="3369366" y="3922907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9869EB-F6BF-592D-1197-4EC0A9D5F045}"/>
              </a:ext>
            </a:extLst>
          </p:cNvPr>
          <p:cNvSpPr/>
          <p:nvPr/>
        </p:nvSpPr>
        <p:spPr>
          <a:xfrm>
            <a:off x="4228042" y="2648459"/>
            <a:ext cx="888657" cy="9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862AD6-2572-5089-4672-F122E5BFF6E8}"/>
              </a:ext>
            </a:extLst>
          </p:cNvPr>
          <p:cNvSpPr/>
          <p:nvPr/>
        </p:nvSpPr>
        <p:spPr>
          <a:xfrm>
            <a:off x="4228042" y="3840480"/>
            <a:ext cx="888657" cy="9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Google Shape;153;p24">
            <a:extLst>
              <a:ext uri="{FF2B5EF4-FFF2-40B4-BE49-F238E27FC236}">
                <a16:creationId xmlns:a16="http://schemas.microsoft.com/office/drawing/2014/main" id="{D58143B6-8B54-ECB0-95C7-07D9E8BDCA06}"/>
              </a:ext>
            </a:extLst>
          </p:cNvPr>
          <p:cNvSpPr txBox="1"/>
          <p:nvPr/>
        </p:nvSpPr>
        <p:spPr>
          <a:xfrm>
            <a:off x="4177861" y="285750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266EBDD4-6C73-242A-3DCD-B49CDDABABE7}"/>
              </a:ext>
            </a:extLst>
          </p:cNvPr>
          <p:cNvSpPr txBox="1"/>
          <p:nvPr/>
        </p:nvSpPr>
        <p:spPr>
          <a:xfrm>
            <a:off x="4123603" y="4015322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23" name="사다리꼴[T] 22">
            <a:extLst>
              <a:ext uri="{FF2B5EF4-FFF2-40B4-BE49-F238E27FC236}">
                <a16:creationId xmlns:a16="http://schemas.microsoft.com/office/drawing/2014/main" id="{5A7EC961-AD56-88C6-1B90-DE3FD2CE000C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4" name="Google Shape;153;p24">
            <a:extLst>
              <a:ext uri="{FF2B5EF4-FFF2-40B4-BE49-F238E27FC236}">
                <a16:creationId xmlns:a16="http://schemas.microsoft.com/office/drawing/2014/main" id="{62A1C887-47EE-3DFE-21BF-48DAA7A3A0AB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38447144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9869EB-F6BF-592D-1197-4EC0A9D5F045}"/>
              </a:ext>
            </a:extLst>
          </p:cNvPr>
          <p:cNvSpPr/>
          <p:nvPr/>
        </p:nvSpPr>
        <p:spPr>
          <a:xfrm>
            <a:off x="4228042" y="2461764"/>
            <a:ext cx="1867957" cy="1217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862AD6-2572-5089-4672-F122E5BFF6E8}"/>
              </a:ext>
            </a:extLst>
          </p:cNvPr>
          <p:cNvSpPr/>
          <p:nvPr/>
        </p:nvSpPr>
        <p:spPr>
          <a:xfrm>
            <a:off x="4228042" y="3679189"/>
            <a:ext cx="1867957" cy="1217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C04027-6876-4FD0-6B3A-E43E1923AA62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08C21F-DDA7-CA71-D9C4-5E4D4E9FF139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CDLF </a:t>
            </a:r>
            <a:r>
              <a:rPr kumimoji="1" lang="ko-Kore-US" altLang="en-US"/>
              <a:t>구조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9BA3C-B3DC-9752-8840-10D3ED79F8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사다리꼴[T] 4">
            <a:extLst>
              <a:ext uri="{FF2B5EF4-FFF2-40B4-BE49-F238E27FC236}">
                <a16:creationId xmlns:a16="http://schemas.microsoft.com/office/drawing/2014/main" id="{E1A37998-23C0-3431-EB5B-13617AB5C5B5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254956" y="2799459"/>
            <a:ext cx="73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3AFB8F-57AE-DA68-0F9D-7AAF73EB7899}"/>
              </a:ext>
            </a:extLst>
          </p:cNvPr>
          <p:cNvSpPr/>
          <p:nvPr/>
        </p:nvSpPr>
        <p:spPr>
          <a:xfrm>
            <a:off x="3709357" y="2618289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4450E-62FD-2757-E0E7-5C8F2662151C}"/>
              </a:ext>
            </a:extLst>
          </p:cNvPr>
          <p:cNvSpPr txBox="1"/>
          <p:nvPr/>
        </p:nvSpPr>
        <p:spPr>
          <a:xfrm>
            <a:off x="3527742" y="2784375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5C5F7-0E0B-FECD-555D-DC9C8D80DD32}"/>
              </a:ext>
            </a:extLst>
          </p:cNvPr>
          <p:cNvSpPr/>
          <p:nvPr/>
        </p:nvSpPr>
        <p:spPr>
          <a:xfrm>
            <a:off x="3709357" y="3825396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D432B-7965-1307-5AA1-5D49816544F5}"/>
              </a:ext>
            </a:extLst>
          </p:cNvPr>
          <p:cNvSpPr txBox="1"/>
          <p:nvPr/>
        </p:nvSpPr>
        <p:spPr>
          <a:xfrm>
            <a:off x="3369366" y="3922907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B25336B-0F42-FD42-B632-AFC1EE562AC3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9114405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9869EB-F6BF-592D-1197-4EC0A9D5F045}"/>
              </a:ext>
            </a:extLst>
          </p:cNvPr>
          <p:cNvSpPr/>
          <p:nvPr/>
        </p:nvSpPr>
        <p:spPr>
          <a:xfrm>
            <a:off x="4228042" y="2461764"/>
            <a:ext cx="1867957" cy="1217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862AD6-2572-5089-4672-F122E5BFF6E8}"/>
              </a:ext>
            </a:extLst>
          </p:cNvPr>
          <p:cNvSpPr/>
          <p:nvPr/>
        </p:nvSpPr>
        <p:spPr>
          <a:xfrm>
            <a:off x="4228042" y="3679189"/>
            <a:ext cx="1867957" cy="1217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C04027-6876-4FD0-6B3A-E43E1923AA62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08C21F-DDA7-CA71-D9C4-5E4D4E9FF139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CDLF </a:t>
            </a:r>
            <a:r>
              <a:rPr kumimoji="1" lang="ko-Kore-US" altLang="en-US"/>
              <a:t>구조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밖에서 보면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9BA3C-B3DC-9752-8840-10D3ED79F8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사다리꼴[T] 4">
            <a:extLst>
              <a:ext uri="{FF2B5EF4-FFF2-40B4-BE49-F238E27FC236}">
                <a16:creationId xmlns:a16="http://schemas.microsoft.com/office/drawing/2014/main" id="{E1A37998-23C0-3431-EB5B-13617AB5C5B5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254956" y="2799459"/>
            <a:ext cx="73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3AFB8F-57AE-DA68-0F9D-7AAF73EB7899}"/>
              </a:ext>
            </a:extLst>
          </p:cNvPr>
          <p:cNvSpPr/>
          <p:nvPr/>
        </p:nvSpPr>
        <p:spPr>
          <a:xfrm>
            <a:off x="3709357" y="2618289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4450E-62FD-2757-E0E7-5C8F2662151C}"/>
              </a:ext>
            </a:extLst>
          </p:cNvPr>
          <p:cNvSpPr txBox="1"/>
          <p:nvPr/>
        </p:nvSpPr>
        <p:spPr>
          <a:xfrm>
            <a:off x="3527742" y="2784375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5C5F7-0E0B-FECD-555D-DC9C8D80DD32}"/>
              </a:ext>
            </a:extLst>
          </p:cNvPr>
          <p:cNvSpPr/>
          <p:nvPr/>
        </p:nvSpPr>
        <p:spPr>
          <a:xfrm>
            <a:off x="3709357" y="3825396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D432B-7965-1307-5AA1-5D49816544F5}"/>
              </a:ext>
            </a:extLst>
          </p:cNvPr>
          <p:cNvSpPr txBox="1"/>
          <p:nvPr/>
        </p:nvSpPr>
        <p:spPr>
          <a:xfrm>
            <a:off x="3369366" y="3922907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B25336B-0F42-FD42-B632-AFC1EE562AC3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104D8CD-F18A-1C2F-8365-9DEB500D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043" y="508000"/>
            <a:ext cx="3116842" cy="211028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40159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DC04027-6876-4FD0-6B3A-E43E1923AA62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08C21F-DDA7-CA71-D9C4-5E4D4E9FF139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CDLF(Cyclic Dual Latent Feeder)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9BA3C-B3DC-9752-8840-10D3ED79F8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254956" y="2799459"/>
            <a:ext cx="73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3AFB8F-57AE-DA68-0F9D-7AAF73EB7899}"/>
              </a:ext>
            </a:extLst>
          </p:cNvPr>
          <p:cNvSpPr/>
          <p:nvPr/>
        </p:nvSpPr>
        <p:spPr>
          <a:xfrm>
            <a:off x="3709357" y="2618289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4450E-62FD-2757-E0E7-5C8F2662151C}"/>
              </a:ext>
            </a:extLst>
          </p:cNvPr>
          <p:cNvSpPr txBox="1"/>
          <p:nvPr/>
        </p:nvSpPr>
        <p:spPr>
          <a:xfrm>
            <a:off x="3527742" y="2784375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5C5F7-0E0B-FECD-555D-DC9C8D80DD32}"/>
              </a:ext>
            </a:extLst>
          </p:cNvPr>
          <p:cNvSpPr/>
          <p:nvPr/>
        </p:nvSpPr>
        <p:spPr>
          <a:xfrm>
            <a:off x="3709357" y="3825396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D432B-7965-1307-5AA1-5D49816544F5}"/>
              </a:ext>
            </a:extLst>
          </p:cNvPr>
          <p:cNvSpPr txBox="1"/>
          <p:nvPr/>
        </p:nvSpPr>
        <p:spPr>
          <a:xfrm>
            <a:off x="3369366" y="3922907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29869EB-F6BF-592D-1197-4EC0A9D5F045}"/>
              </a:ext>
            </a:extLst>
          </p:cNvPr>
          <p:cNvSpPr/>
          <p:nvPr/>
        </p:nvSpPr>
        <p:spPr>
          <a:xfrm>
            <a:off x="4228042" y="2648459"/>
            <a:ext cx="888657" cy="9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862AD6-2572-5089-4672-F122E5BFF6E8}"/>
              </a:ext>
            </a:extLst>
          </p:cNvPr>
          <p:cNvSpPr/>
          <p:nvPr/>
        </p:nvSpPr>
        <p:spPr>
          <a:xfrm>
            <a:off x="4228042" y="3840480"/>
            <a:ext cx="888657" cy="9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Google Shape;153;p24">
            <a:extLst>
              <a:ext uri="{FF2B5EF4-FFF2-40B4-BE49-F238E27FC236}">
                <a16:creationId xmlns:a16="http://schemas.microsoft.com/office/drawing/2014/main" id="{D58143B6-8B54-ECB0-95C7-07D9E8BDCA06}"/>
              </a:ext>
            </a:extLst>
          </p:cNvPr>
          <p:cNvSpPr txBox="1"/>
          <p:nvPr/>
        </p:nvSpPr>
        <p:spPr>
          <a:xfrm>
            <a:off x="4177861" y="285750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20" name="Google Shape;153;p24">
            <a:extLst>
              <a:ext uri="{FF2B5EF4-FFF2-40B4-BE49-F238E27FC236}">
                <a16:creationId xmlns:a16="http://schemas.microsoft.com/office/drawing/2014/main" id="{266EBDD4-6C73-242A-3DCD-B49CDDABABE7}"/>
              </a:ext>
            </a:extLst>
          </p:cNvPr>
          <p:cNvSpPr txBox="1"/>
          <p:nvPr/>
        </p:nvSpPr>
        <p:spPr>
          <a:xfrm>
            <a:off x="4123603" y="4015322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23" name="사다리꼴[T] 22">
            <a:extLst>
              <a:ext uri="{FF2B5EF4-FFF2-40B4-BE49-F238E27FC236}">
                <a16:creationId xmlns:a16="http://schemas.microsoft.com/office/drawing/2014/main" id="{5A7EC961-AD56-88C6-1B90-DE3FD2CE000C}"/>
              </a:ext>
            </a:extLst>
          </p:cNvPr>
          <p:cNvSpPr/>
          <p:nvPr/>
        </p:nvSpPr>
        <p:spPr>
          <a:xfrm rot="5400000">
            <a:off x="5952002" y="2605765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4" name="Google Shape;153;p24">
            <a:extLst>
              <a:ext uri="{FF2B5EF4-FFF2-40B4-BE49-F238E27FC236}">
                <a16:creationId xmlns:a16="http://schemas.microsoft.com/office/drawing/2014/main" id="{62A1C887-47EE-3DFE-21BF-48DAA7A3A0AB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2259955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DTx </a:t>
            </a:r>
            <a:r>
              <a:rPr kumimoji="1" lang="ko-KR" altLang="en-US" dirty="0"/>
              <a:t>사례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17BEBE-2F90-6690-E383-0452EC9D5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466" y="151761"/>
            <a:ext cx="5585734" cy="655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106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CDLF finder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9BA3C-B3DC-9752-8840-10D3ED79F8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6A61EB8-71C6-99F0-8A04-D090CB20F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각 사용자의 잠재값을 찾을 수 있다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kumimoji="1" lang="ko-KR" altLang="en-US" sz="2800" dirty="0">
                <a:solidFill>
                  <a:schemeClr val="tx1"/>
                </a:solidFill>
              </a:rPr>
              <a:t>각 </a:t>
            </a:r>
            <a:r>
              <a:rPr kumimoji="1" lang="ko-KR" altLang="en-US" dirty="0">
                <a:solidFill>
                  <a:schemeClr val="tx1"/>
                </a:solidFill>
              </a:rPr>
              <a:t>컨텐츠</a:t>
            </a:r>
            <a:r>
              <a:rPr kumimoji="1" lang="ko-KR" altLang="en-US" sz="2800" dirty="0">
                <a:solidFill>
                  <a:schemeClr val="tx1"/>
                </a:solidFill>
              </a:rPr>
              <a:t>의 </a:t>
            </a:r>
            <a:r>
              <a:rPr kumimoji="1" lang="ko-KR" altLang="en-US" dirty="0">
                <a:solidFill>
                  <a:schemeClr val="tx1"/>
                </a:solidFill>
              </a:rPr>
              <a:t>잠재값을 찾을 수 있다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  <a:endParaRPr kumimoji="1" lang="ko-Kore-KR" altLang="en-US" sz="28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8F3141-2141-F8A2-4D48-09D8E21E4ED1}"/>
              </a:ext>
            </a:extLst>
          </p:cNvPr>
          <p:cNvSpPr/>
          <p:nvPr/>
        </p:nvSpPr>
        <p:spPr>
          <a:xfrm>
            <a:off x="5611115" y="3755077"/>
            <a:ext cx="228600" cy="97850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F31601-231E-9E73-EC9B-80E47B4BF60A}"/>
              </a:ext>
            </a:extLst>
          </p:cNvPr>
          <p:cNvSpPr/>
          <p:nvPr/>
        </p:nvSpPr>
        <p:spPr>
          <a:xfrm>
            <a:off x="5611115" y="4962184"/>
            <a:ext cx="228600" cy="9785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41CACE-AC64-A488-C21B-FF86B55751A1}"/>
              </a:ext>
            </a:extLst>
          </p:cNvPr>
          <p:cNvSpPr txBox="1"/>
          <p:nvPr/>
        </p:nvSpPr>
        <p:spPr>
          <a:xfrm>
            <a:off x="5359128" y="3921163"/>
            <a:ext cx="73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59D86F-07BF-FD47-7787-4F4B0CDE03E0}"/>
              </a:ext>
            </a:extLst>
          </p:cNvPr>
          <p:cNvSpPr txBox="1"/>
          <p:nvPr/>
        </p:nvSpPr>
        <p:spPr>
          <a:xfrm>
            <a:off x="5271124" y="5059695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latent</a:t>
            </a:r>
            <a:endParaRPr kumimoji="1" lang="ko-Kore-US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894639-BC89-4D03-4BA4-79CC7138CBD1}"/>
              </a:ext>
            </a:extLst>
          </p:cNvPr>
          <p:cNvSpPr/>
          <p:nvPr/>
        </p:nvSpPr>
        <p:spPr>
          <a:xfrm>
            <a:off x="8619477" y="4324342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106EB1-9922-F79D-F2EB-D8981631010E}"/>
              </a:ext>
            </a:extLst>
          </p:cNvPr>
          <p:cNvSpPr txBox="1"/>
          <p:nvPr/>
        </p:nvSpPr>
        <p:spPr>
          <a:xfrm>
            <a:off x="8415859" y="4628928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3BEF44-CF2A-6546-4341-0748EE0F3B4A}"/>
              </a:ext>
            </a:extLst>
          </p:cNvPr>
          <p:cNvSpPr/>
          <p:nvPr/>
        </p:nvSpPr>
        <p:spPr>
          <a:xfrm>
            <a:off x="3813529" y="3739993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A01EB9-5937-75AD-6896-439A8E80CA12}"/>
              </a:ext>
            </a:extLst>
          </p:cNvPr>
          <p:cNvSpPr txBox="1"/>
          <p:nvPr/>
        </p:nvSpPr>
        <p:spPr>
          <a:xfrm>
            <a:off x="3631914" y="3906079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03D3E7-074C-367D-CE7A-30436B15F547}"/>
              </a:ext>
            </a:extLst>
          </p:cNvPr>
          <p:cNvSpPr/>
          <p:nvPr/>
        </p:nvSpPr>
        <p:spPr>
          <a:xfrm>
            <a:off x="3813529" y="4947100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FCF472-F60F-FA73-94EE-0F5236FC510D}"/>
              </a:ext>
            </a:extLst>
          </p:cNvPr>
          <p:cNvSpPr txBox="1"/>
          <p:nvPr/>
        </p:nvSpPr>
        <p:spPr>
          <a:xfrm>
            <a:off x="3473538" y="504461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7F6F37-FEB5-507D-A869-9E4C7E28B9B2}"/>
              </a:ext>
            </a:extLst>
          </p:cNvPr>
          <p:cNvSpPr/>
          <p:nvPr/>
        </p:nvSpPr>
        <p:spPr>
          <a:xfrm>
            <a:off x="4332214" y="3770163"/>
            <a:ext cx="888657" cy="9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585882-14F7-3427-917D-2C4FB92772A7}"/>
              </a:ext>
            </a:extLst>
          </p:cNvPr>
          <p:cNvSpPr/>
          <p:nvPr/>
        </p:nvSpPr>
        <p:spPr>
          <a:xfrm>
            <a:off x="4332214" y="4962184"/>
            <a:ext cx="888657" cy="9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1" name="Google Shape;153;p24">
            <a:extLst>
              <a:ext uri="{FF2B5EF4-FFF2-40B4-BE49-F238E27FC236}">
                <a16:creationId xmlns:a16="http://schemas.microsoft.com/office/drawing/2014/main" id="{9033EADC-1BDB-630B-9B12-FE7E68967C0A}"/>
              </a:ext>
            </a:extLst>
          </p:cNvPr>
          <p:cNvSpPr txBox="1"/>
          <p:nvPr/>
        </p:nvSpPr>
        <p:spPr>
          <a:xfrm>
            <a:off x="4282033" y="3979204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32" name="Google Shape;153;p24">
            <a:extLst>
              <a:ext uri="{FF2B5EF4-FFF2-40B4-BE49-F238E27FC236}">
                <a16:creationId xmlns:a16="http://schemas.microsoft.com/office/drawing/2014/main" id="{C64BBC0E-3113-C822-1B19-5BFEB96B4526}"/>
              </a:ext>
            </a:extLst>
          </p:cNvPr>
          <p:cNvSpPr txBox="1"/>
          <p:nvPr/>
        </p:nvSpPr>
        <p:spPr>
          <a:xfrm>
            <a:off x="4227775" y="5137026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33" name="사다리꼴[T] 32">
            <a:extLst>
              <a:ext uri="{FF2B5EF4-FFF2-40B4-BE49-F238E27FC236}">
                <a16:creationId xmlns:a16="http://schemas.microsoft.com/office/drawing/2014/main" id="{2D4436E5-B024-00B4-F98C-9BC28A08AA9C}"/>
              </a:ext>
            </a:extLst>
          </p:cNvPr>
          <p:cNvSpPr/>
          <p:nvPr/>
        </p:nvSpPr>
        <p:spPr>
          <a:xfrm rot="5400000">
            <a:off x="6056174" y="3727469"/>
            <a:ext cx="2434848" cy="2146852"/>
          </a:xfrm>
          <a:prstGeom prst="trapezoid">
            <a:avLst>
              <a:gd name="adj" fmla="val 33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4" name="Google Shape;153;p24">
            <a:extLst>
              <a:ext uri="{FF2B5EF4-FFF2-40B4-BE49-F238E27FC236}">
                <a16:creationId xmlns:a16="http://schemas.microsoft.com/office/drawing/2014/main" id="{891C5B05-531E-EEA6-EC65-BC1F5CBEBEE9}"/>
              </a:ext>
            </a:extLst>
          </p:cNvPr>
          <p:cNvSpPr txBox="1"/>
          <p:nvPr/>
        </p:nvSpPr>
        <p:spPr>
          <a:xfrm>
            <a:off x="6729009" y="4470694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3479718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C7FEA36-D3C3-F33B-B3C1-3D0595F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최종 </a:t>
            </a:r>
            <a:r>
              <a:rPr kumimoji="1" lang="en-US" altLang="ko-KR" dirty="0"/>
              <a:t>CDLF</a:t>
            </a:r>
            <a:r>
              <a:rPr kumimoji="1" lang="ko-KR" altLang="en-US" dirty="0"/>
              <a:t> 구조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79BA3C-B3DC-9752-8840-10D3ED79F8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사다리꼴[T] 4">
            <a:extLst>
              <a:ext uri="{FF2B5EF4-FFF2-40B4-BE49-F238E27FC236}">
                <a16:creationId xmlns:a16="http://schemas.microsoft.com/office/drawing/2014/main" id="{E1A37998-23C0-3431-EB5B-13617AB5C5B5}"/>
              </a:ext>
            </a:extLst>
          </p:cNvPr>
          <p:cNvSpPr/>
          <p:nvPr/>
        </p:nvSpPr>
        <p:spPr>
          <a:xfrm rot="5400000">
            <a:off x="4906285" y="2595606"/>
            <a:ext cx="4526282" cy="2146852"/>
          </a:xfrm>
          <a:prstGeom prst="trapezoid">
            <a:avLst>
              <a:gd name="adj" fmla="val 819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C4F5A-6EEA-414A-6731-A392AEDDD881}"/>
              </a:ext>
            </a:extLst>
          </p:cNvPr>
          <p:cNvSpPr/>
          <p:nvPr/>
        </p:nvSpPr>
        <p:spPr>
          <a:xfrm>
            <a:off x="5506943" y="2633373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2F210-E89F-EA5F-65F5-68345674D6F3}"/>
              </a:ext>
            </a:extLst>
          </p:cNvPr>
          <p:cNvSpPr txBox="1"/>
          <p:nvPr/>
        </p:nvSpPr>
        <p:spPr>
          <a:xfrm>
            <a:off x="5325328" y="2799459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536B48-E4C6-5BA1-D6B2-8C0423B270B3}"/>
              </a:ext>
            </a:extLst>
          </p:cNvPr>
          <p:cNvSpPr/>
          <p:nvPr/>
        </p:nvSpPr>
        <p:spPr>
          <a:xfrm>
            <a:off x="5506943" y="3840480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8B963-5C8B-1718-0CEE-0E5E849785F5}"/>
              </a:ext>
            </a:extLst>
          </p:cNvPr>
          <p:cNvSpPr txBox="1"/>
          <p:nvPr/>
        </p:nvSpPr>
        <p:spPr>
          <a:xfrm>
            <a:off x="5166952" y="3937991"/>
            <a:ext cx="908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id</a:t>
            </a:r>
            <a:endParaRPr kumimoji="1" lang="ko-Kore-US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3BCF00-A196-5E24-85C5-9494CDE28264}"/>
              </a:ext>
            </a:extLst>
          </p:cNvPr>
          <p:cNvSpPr/>
          <p:nvPr/>
        </p:nvSpPr>
        <p:spPr>
          <a:xfrm>
            <a:off x="8515305" y="3202638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28EBE-544C-9463-5BF1-D349359E4330}"/>
              </a:ext>
            </a:extLst>
          </p:cNvPr>
          <p:cNvSpPr txBox="1"/>
          <p:nvPr/>
        </p:nvSpPr>
        <p:spPr>
          <a:xfrm>
            <a:off x="8311687" y="3507224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score</a:t>
            </a:r>
            <a:endParaRPr kumimoji="1" lang="ko-Kore-US" altLang="en-US"/>
          </a:p>
        </p:txBody>
      </p:sp>
      <p:sp>
        <p:nvSpPr>
          <p:cNvPr id="21" name="Google Shape;153;p24">
            <a:extLst>
              <a:ext uri="{FF2B5EF4-FFF2-40B4-BE49-F238E27FC236}">
                <a16:creationId xmlns:a16="http://schemas.microsoft.com/office/drawing/2014/main" id="{FB25336B-0F42-FD42-B632-AFC1EE562AC3}"/>
              </a:ext>
            </a:extLst>
          </p:cNvPr>
          <p:cNvSpPr txBox="1"/>
          <p:nvPr/>
        </p:nvSpPr>
        <p:spPr>
          <a:xfrm>
            <a:off x="6624837" y="334899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/>
              <a:t>DNN</a:t>
            </a:r>
            <a:endParaRPr sz="2800" b="1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1CE8D03F-1847-EDBC-7667-C7D94A089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sz="2800" dirty="0">
                <a:solidFill>
                  <a:schemeClr val="tx1"/>
                </a:solidFill>
              </a:rPr>
              <a:t>feature</a:t>
            </a:r>
            <a:r>
              <a:rPr kumimoji="1" lang="ko-KR" altLang="en-US" dirty="0">
                <a:solidFill>
                  <a:schemeClr val="tx1"/>
                </a:solidFill>
              </a:rPr>
              <a:t>들 추가</a:t>
            </a:r>
            <a:endParaRPr kumimoji="1" lang="ko-Kore-KR" altLang="en-US" sz="280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B7901-40C5-9360-A6AA-9112CBB57B93}"/>
              </a:ext>
            </a:extLst>
          </p:cNvPr>
          <p:cNvSpPr/>
          <p:nvPr/>
        </p:nvSpPr>
        <p:spPr>
          <a:xfrm>
            <a:off x="5506943" y="1414747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E1F99-E830-3DCA-FE9F-00EB3D11BECC}"/>
              </a:ext>
            </a:extLst>
          </p:cNvPr>
          <p:cNvSpPr txBox="1"/>
          <p:nvPr/>
        </p:nvSpPr>
        <p:spPr>
          <a:xfrm>
            <a:off x="5144030" y="1580833"/>
            <a:ext cx="95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user</a:t>
            </a:r>
          </a:p>
          <a:p>
            <a:pPr algn="ctr"/>
            <a:r>
              <a:rPr kumimoji="1" lang="en-US" altLang="ko-Kore-US" dirty="0"/>
              <a:t>features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A42053-27F5-8BA3-9669-56575D99EB96}"/>
              </a:ext>
            </a:extLst>
          </p:cNvPr>
          <p:cNvSpPr/>
          <p:nvPr/>
        </p:nvSpPr>
        <p:spPr>
          <a:xfrm>
            <a:off x="5517176" y="4985226"/>
            <a:ext cx="228600" cy="978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BDC95F-9B0D-E284-E192-9981E89B28B5}"/>
              </a:ext>
            </a:extLst>
          </p:cNvPr>
          <p:cNvSpPr txBox="1"/>
          <p:nvPr/>
        </p:nvSpPr>
        <p:spPr>
          <a:xfrm>
            <a:off x="5154262" y="5082737"/>
            <a:ext cx="95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dirty="0"/>
              <a:t>content</a:t>
            </a:r>
          </a:p>
          <a:p>
            <a:pPr algn="ctr"/>
            <a:r>
              <a:rPr kumimoji="1" lang="en-US" altLang="ko-Kore-US" dirty="0"/>
              <a:t>features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0077043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를 위한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모델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사용자의 내적 잠재값과 컨텐츠의 내적 잠재값을 찾아내고</a:t>
            </a:r>
            <a:endParaRPr kumimoji="1" lang="en-US" altLang="ko-KR" dirty="0"/>
          </a:p>
          <a:p>
            <a:r>
              <a:rPr kumimoji="1" lang="ko-KR" altLang="en-US" dirty="0"/>
              <a:t>이를 사용하여 점수를 예측한다</a:t>
            </a:r>
            <a:endParaRPr kumimoji="1" lang="en-US" altLang="ko-KR" dirty="0"/>
          </a:p>
          <a:p>
            <a:r>
              <a:rPr kumimoji="1" lang="ko-KR" altLang="en-US" dirty="0"/>
              <a:t>예측된 값은 특정 사용자에 대한 특정 컨텐츠의 난이도를 의미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7159086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추천시스템 벤치마킹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추천시스템 벤치마킹에서 글로벌 </a:t>
            </a:r>
            <a:r>
              <a:rPr kumimoji="1" lang="en-US" altLang="ko-KR" dirty="0"/>
              <a:t>5</a:t>
            </a:r>
            <a:r>
              <a:rPr kumimoji="1" lang="ko-KR" altLang="en-US" dirty="0"/>
              <a:t>위의 성능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57183E-76D9-1E10-12AD-CFC8AF39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85" y="2695856"/>
            <a:ext cx="6513171" cy="38424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31600E-8332-85DC-517E-A19BA6091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73" y="3155227"/>
            <a:ext cx="4518226" cy="3393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6D16D-56D0-2BA5-D1B0-544899F49C74}"/>
              </a:ext>
            </a:extLst>
          </p:cNvPr>
          <p:cNvSpPr txBox="1"/>
          <p:nvPr/>
        </p:nvSpPr>
        <p:spPr>
          <a:xfrm>
            <a:off x="7419371" y="2465408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CDLF</a:t>
            </a:r>
            <a:r>
              <a:rPr kumimoji="1" lang="ko-KR" altLang="en-US" dirty="0"/>
              <a:t>의 기록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ore-US" dirty="0"/>
              <a:t>RMSE 0.9021</a:t>
            </a:r>
          </a:p>
          <a:p>
            <a:r>
              <a:rPr kumimoji="1" lang="ko-KR" altLang="en-US" dirty="0"/>
              <a:t>세계 </a:t>
            </a:r>
            <a:r>
              <a:rPr kumimoji="1" lang="en-US" altLang="ko-KR" dirty="0"/>
              <a:t>5</a:t>
            </a:r>
            <a:r>
              <a:rPr kumimoji="1" lang="ko-KR" altLang="en-US" dirty="0"/>
              <a:t>위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989858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6098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DTx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적용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14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경도인지장애 환자를 위한 슈퍼브레인</a:t>
            </a:r>
            <a:endParaRPr kumimoji="1" lang="ko-Kore-US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230072-42E1-D634-86A5-5072CA35478F}"/>
              </a:ext>
            </a:extLst>
          </p:cNvPr>
          <p:cNvGrpSpPr/>
          <p:nvPr/>
        </p:nvGrpSpPr>
        <p:grpSpPr>
          <a:xfrm>
            <a:off x="6188986" y="1915846"/>
            <a:ext cx="5378098" cy="3883690"/>
            <a:chOff x="1092200" y="2470415"/>
            <a:chExt cx="5378098" cy="38836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43062F-5E85-9EEB-41FD-1573D528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1302" y="5048626"/>
              <a:ext cx="2209272" cy="130547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F2FF63-64A7-61A4-3D1B-4F9C0266E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370" y="3297501"/>
              <a:ext cx="2233928" cy="13316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AFDDE1E-7DBB-388D-D5D2-26666F7639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470415"/>
              <a:ext cx="2209272" cy="13255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AA41F85-69A0-ACCC-0476-441B4583E540}"/>
              </a:ext>
            </a:extLst>
          </p:cNvPr>
          <p:cNvGrpSpPr/>
          <p:nvPr/>
        </p:nvGrpSpPr>
        <p:grpSpPr>
          <a:xfrm>
            <a:off x="1092200" y="2523119"/>
            <a:ext cx="4237584" cy="2669144"/>
            <a:chOff x="3157719" y="1440030"/>
            <a:chExt cx="6043134" cy="3806414"/>
          </a:xfrm>
        </p:grpSpPr>
        <p:pic>
          <p:nvPicPr>
            <p:cNvPr id="9" name="그림 8" descr="텍스트, 모니터, 어두운이(가) 표시된 사진&#10;&#10;자동 생성된 설명">
              <a:extLst>
                <a:ext uri="{FF2B5EF4-FFF2-40B4-BE49-F238E27FC236}">
                  <a16:creationId xmlns:a16="http://schemas.microsoft.com/office/drawing/2014/main" id="{2E647E69-F610-81FB-6EFD-993D4FBF3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55"/>
            <a:stretch/>
          </p:blipFill>
          <p:spPr>
            <a:xfrm>
              <a:off x="3157719" y="1440030"/>
              <a:ext cx="6043134" cy="380641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9C16874-8A4B-D6C9-438F-D8648A374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7170" y="1663595"/>
              <a:ext cx="5634720" cy="337083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674204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슈퍼브레인에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적용</a:t>
            </a:r>
            <a:endParaRPr kumimoji="1" lang="ko-Kore-US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7E77BCA-51DE-6530-806B-33F3C25FF1D1}"/>
              </a:ext>
            </a:extLst>
          </p:cNvPr>
          <p:cNvCxnSpPr>
            <a:cxnSpLocks/>
          </p:cNvCxnSpPr>
          <p:nvPr/>
        </p:nvCxnSpPr>
        <p:spPr>
          <a:xfrm>
            <a:off x="5418883" y="3987513"/>
            <a:ext cx="1433530" cy="0"/>
          </a:xfrm>
          <a:prstGeom prst="straightConnector1">
            <a:avLst/>
          </a:prstGeom>
          <a:ln w="66675">
            <a:solidFill>
              <a:srgbClr val="5445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5713DE-2E46-DF32-BD0C-B7E654920A11}"/>
              </a:ext>
            </a:extLst>
          </p:cNvPr>
          <p:cNvGrpSpPr/>
          <p:nvPr/>
        </p:nvGrpSpPr>
        <p:grpSpPr>
          <a:xfrm>
            <a:off x="7388172" y="2707278"/>
            <a:ext cx="2560471" cy="2560471"/>
            <a:chOff x="7275630" y="3064265"/>
            <a:chExt cx="2560471" cy="256047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9E5AB0B-7F74-2BC1-5EFE-C92A4B858767}"/>
                </a:ext>
              </a:extLst>
            </p:cNvPr>
            <p:cNvSpPr/>
            <p:nvPr/>
          </p:nvSpPr>
          <p:spPr>
            <a:xfrm>
              <a:off x="7275630" y="3064265"/>
              <a:ext cx="2560471" cy="2560471"/>
            </a:xfrm>
            <a:prstGeom prst="ellipse">
              <a:avLst/>
            </a:prstGeom>
            <a:solidFill>
              <a:srgbClr val="807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F3CB193-EF19-FB65-BCD2-7C7FA7045476}"/>
                </a:ext>
              </a:extLst>
            </p:cNvPr>
            <p:cNvSpPr/>
            <p:nvPr/>
          </p:nvSpPr>
          <p:spPr>
            <a:xfrm>
              <a:off x="7389606" y="3175590"/>
              <a:ext cx="2337821" cy="2337821"/>
            </a:xfrm>
            <a:prstGeom prst="ellipse">
              <a:avLst/>
            </a:prstGeom>
            <a:solidFill>
              <a:srgbClr val="DEF0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756753E-5D7E-E2B5-D0FE-893B3E690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34314" y="3539988"/>
              <a:ext cx="1397000" cy="1625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53CE6E8-0CFE-57E5-CE8B-816D0E41ADC9}"/>
              </a:ext>
            </a:extLst>
          </p:cNvPr>
          <p:cNvSpPr txBox="1"/>
          <p:nvPr/>
        </p:nvSpPr>
        <p:spPr>
          <a:xfrm>
            <a:off x="5409146" y="3383936"/>
            <a:ext cx="148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25</a:t>
            </a:r>
            <a:r>
              <a:rPr kumimoji="1" lang="ko-KR" altLang="en-US" dirty="0"/>
              <a:t>초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90</a:t>
            </a:r>
            <a:r>
              <a:rPr kumimoji="1" lang="ko-KR" altLang="en-US" dirty="0"/>
              <a:t>점</a:t>
            </a:r>
            <a:endParaRPr kumimoji="1" lang="ko-US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27AD31-BFAC-1F49-3116-A0A38E9DB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114" y="2993699"/>
            <a:ext cx="3297656" cy="1987628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01A03EA-9294-E435-2880-5D2E9D1A5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특정 환자의 전체 컨텐츠에 대한 반응시간과 정확도를 예측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1451852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슈퍼브레인에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적용</a:t>
            </a:r>
            <a:endParaRPr kumimoji="1" lang="ko-Kore-US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5713DE-2E46-DF32-BD0C-B7E654920A11}"/>
              </a:ext>
            </a:extLst>
          </p:cNvPr>
          <p:cNvGrpSpPr/>
          <p:nvPr/>
        </p:nvGrpSpPr>
        <p:grpSpPr>
          <a:xfrm>
            <a:off x="7388172" y="2707278"/>
            <a:ext cx="2560471" cy="2560471"/>
            <a:chOff x="7275630" y="3064265"/>
            <a:chExt cx="2560471" cy="256047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9E5AB0B-7F74-2BC1-5EFE-C92A4B858767}"/>
                </a:ext>
              </a:extLst>
            </p:cNvPr>
            <p:cNvSpPr/>
            <p:nvPr/>
          </p:nvSpPr>
          <p:spPr>
            <a:xfrm>
              <a:off x="7275630" y="3064265"/>
              <a:ext cx="2560471" cy="2560471"/>
            </a:xfrm>
            <a:prstGeom prst="ellipse">
              <a:avLst/>
            </a:prstGeom>
            <a:solidFill>
              <a:srgbClr val="807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F3CB193-EF19-FB65-BCD2-7C7FA7045476}"/>
                </a:ext>
              </a:extLst>
            </p:cNvPr>
            <p:cNvSpPr/>
            <p:nvPr/>
          </p:nvSpPr>
          <p:spPr>
            <a:xfrm>
              <a:off x="7389606" y="3175590"/>
              <a:ext cx="2337821" cy="2337821"/>
            </a:xfrm>
            <a:prstGeom prst="ellipse">
              <a:avLst/>
            </a:prstGeom>
            <a:solidFill>
              <a:srgbClr val="DEF0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756753E-5D7E-E2B5-D0FE-893B3E690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34314" y="3539988"/>
              <a:ext cx="1397000" cy="1625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3A021-593D-FD00-76B5-5DCEF1F58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3653"/>
          </a:xfrm>
        </p:spPr>
        <p:txBody>
          <a:bodyPr>
            <a:normAutofit fontScale="92500"/>
          </a:bodyPr>
          <a:lstStyle/>
          <a:p>
            <a:r>
              <a:rPr kumimoji="1" lang="ko-KR" altLang="en-US" dirty="0"/>
              <a:t>개별 환자의 인지저하에 따른 개별 난이도 순의 컨텐츠 리스트 생성</a:t>
            </a:r>
            <a:endParaRPr kumimoji="1" lang="en-US" altLang="ko-KR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r>
              <a:rPr kumimoji="1" lang="ko-Kore-US" altLang="en-US"/>
              <a:t>적절</a:t>
            </a:r>
            <a:r>
              <a:rPr kumimoji="1" lang="ko-KR" altLang="en-US" dirty="0"/>
              <a:t> 난이도의 치료 컨텐츠를 처방</a:t>
            </a:r>
            <a:endParaRPr kumimoji="1" lang="en-US" altLang="ko-KR" dirty="0"/>
          </a:p>
          <a:p>
            <a:r>
              <a:rPr kumimoji="1" lang="ko-KR" altLang="en-US" dirty="0"/>
              <a:t>환자 맞춤형 처방</a:t>
            </a:r>
            <a:endParaRPr kumimoji="1" lang="ko-Kore-US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923CD5-5DD0-54BD-93C5-8B89C3A08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542" y="2870872"/>
            <a:ext cx="1890367" cy="239687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69C77E5-4487-8360-CB5C-42C5F990A0D4}"/>
              </a:ext>
            </a:extLst>
          </p:cNvPr>
          <p:cNvCxnSpPr>
            <a:cxnSpLocks/>
          </p:cNvCxnSpPr>
          <p:nvPr/>
        </p:nvCxnSpPr>
        <p:spPr>
          <a:xfrm>
            <a:off x="5418883" y="3987513"/>
            <a:ext cx="1433530" cy="0"/>
          </a:xfrm>
          <a:prstGeom prst="straightConnector1">
            <a:avLst/>
          </a:prstGeom>
          <a:ln w="66675">
            <a:solidFill>
              <a:srgbClr val="5445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2375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1244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로완의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DTx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소개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83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5">
            <a:extLst>
              <a:ext uri="{FF2B5EF4-FFF2-40B4-BE49-F238E27FC236}">
                <a16:creationId xmlns:a16="http://schemas.microsoft.com/office/drawing/2014/main" id="{9E4C1E87-0169-D426-5754-18742B284F43}"/>
              </a:ext>
            </a:extLst>
          </p:cNvPr>
          <p:cNvSpPr txBox="1">
            <a:spLocks noChangeArrowheads="1"/>
          </p:cNvSpPr>
          <p:nvPr/>
        </p:nvSpPr>
        <p:spPr>
          <a:xfrm>
            <a:off x="253998" y="160868"/>
            <a:ext cx="7661303" cy="5062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latinLnBrk="1"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 latinLnBrk="1"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 latinLnBrk="1"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 latinLnBrk="1"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 latinLnBrk="1"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경도인지장애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DTx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슈퍼브레인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Dex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5D5CC3-0FC2-F4FE-6ED9-1487ACF0238B}"/>
              </a:ext>
            </a:extLst>
          </p:cNvPr>
          <p:cNvSpPr txBox="1"/>
          <p:nvPr/>
        </p:nvSpPr>
        <p:spPr>
          <a:xfrm>
            <a:off x="253998" y="776109"/>
            <a:ext cx="11512433" cy="378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>
                <a:solidFill>
                  <a:srgbClr val="3B11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742950" indent="-285750">
              <a:defRPr kumimoji="1" b="1">
                <a:latin typeface="굴림"/>
                <a:ea typeface="굴림"/>
              </a:defRPr>
            </a:lvl2pPr>
            <a:lvl3pPr marL="1143000" indent="-228600">
              <a:defRPr kumimoji="1" b="1">
                <a:latin typeface="굴림"/>
                <a:ea typeface="굴림"/>
              </a:defRPr>
            </a:lvl3pPr>
            <a:lvl4pPr marL="1600200" indent="-228600">
              <a:defRPr kumimoji="1" b="1">
                <a:latin typeface="굴림"/>
                <a:ea typeface="굴림"/>
              </a:defRPr>
            </a:lvl4pPr>
            <a:lvl5pPr marL="2057400" indent="-228600">
              <a:defRPr kumimoji="1" b="1"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9pPr>
          </a:lstStyle>
          <a:p>
            <a:r>
              <a:rPr lang="en-US" altLang="ko-KR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2024</a:t>
            </a:r>
            <a:r>
              <a:rPr lang="ko-KR" altLang="en-US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1</a:t>
            </a:r>
            <a:r>
              <a:rPr lang="ko-KR" altLang="en-US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월 부터 확증임상 진행 중</a:t>
            </a:r>
            <a:endParaRPr lang="en-US" altLang="ko-KR" sz="2400" b="1" dirty="0">
              <a:solidFill>
                <a:srgbClr val="422389"/>
              </a:solidFill>
              <a:latin typeface="NanumGothic" pitchFamily="2" charset="-127"/>
              <a:ea typeface="NanumGothic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6AB5965-F5AC-E8B9-C86B-74601A88171F}"/>
              </a:ext>
            </a:extLst>
          </p:cNvPr>
          <p:cNvGrpSpPr/>
          <p:nvPr/>
        </p:nvGrpSpPr>
        <p:grpSpPr>
          <a:xfrm>
            <a:off x="6188986" y="1915846"/>
            <a:ext cx="5378098" cy="3883690"/>
            <a:chOff x="1092200" y="2470415"/>
            <a:chExt cx="5378098" cy="388369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06015D7-E3EF-787F-3467-4770DC0B7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1302" y="5048626"/>
              <a:ext cx="2209272" cy="130547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1" name="Picture 5">
              <a:extLst>
                <a:ext uri="{FF2B5EF4-FFF2-40B4-BE49-F238E27FC236}">
                  <a16:creationId xmlns:a16="http://schemas.microsoft.com/office/drawing/2014/main" id="{FE2CD264-14BA-AC13-34CD-A58753C3A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370" y="3297501"/>
              <a:ext cx="2233928" cy="13316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2" name="Picture 4">
              <a:extLst>
                <a:ext uri="{FF2B5EF4-FFF2-40B4-BE49-F238E27FC236}">
                  <a16:creationId xmlns:a16="http://schemas.microsoft.com/office/drawing/2014/main" id="{861AA6B9-FB73-0E98-7011-A9EDFA670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470415"/>
              <a:ext cx="2209272" cy="13255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933DD12-EDB2-B17C-D795-2104CBBBD475}"/>
              </a:ext>
            </a:extLst>
          </p:cNvPr>
          <p:cNvGrpSpPr/>
          <p:nvPr/>
        </p:nvGrpSpPr>
        <p:grpSpPr>
          <a:xfrm>
            <a:off x="1092200" y="2523119"/>
            <a:ext cx="4237584" cy="2669144"/>
            <a:chOff x="3157719" y="1440030"/>
            <a:chExt cx="6043134" cy="3806414"/>
          </a:xfrm>
        </p:grpSpPr>
        <p:pic>
          <p:nvPicPr>
            <p:cNvPr id="44" name="그림 43" descr="텍스트, 모니터, 어두운이(가) 표시된 사진&#10;&#10;자동 생성된 설명">
              <a:extLst>
                <a:ext uri="{FF2B5EF4-FFF2-40B4-BE49-F238E27FC236}">
                  <a16:creationId xmlns:a16="http://schemas.microsoft.com/office/drawing/2014/main" id="{8751F481-5490-0D9E-8F94-DA32F39EF1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55"/>
            <a:stretch/>
          </p:blipFill>
          <p:spPr>
            <a:xfrm>
              <a:off x="3157719" y="1440030"/>
              <a:ext cx="6043134" cy="3806414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7D4DCEAF-B559-C503-659E-17A6D9E47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7170" y="1663595"/>
              <a:ext cx="5634720" cy="337083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66352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48C0B8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15629</TotalTime>
  <Words>1680</Words>
  <Application>Microsoft Macintosh PowerPoint</Application>
  <PresentationFormat>와이드스크린</PresentationFormat>
  <Paragraphs>647</Paragraphs>
  <Slides>103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4" baseType="lpstr">
      <vt:lpstr>-apple-system</vt:lpstr>
      <vt:lpstr>나눔스퀘어_ac</vt:lpstr>
      <vt:lpstr>GE Inspira Sans</vt:lpstr>
      <vt:lpstr>나눔고딕</vt:lpstr>
      <vt:lpstr>나눔고딕</vt:lpstr>
      <vt:lpstr>NanumSquare</vt:lpstr>
      <vt:lpstr>Arial</vt:lpstr>
      <vt:lpstr>Calibri</vt:lpstr>
      <vt:lpstr>Calibri Light</vt:lpstr>
      <vt:lpstr>Segoe UI</vt:lpstr>
      <vt:lpstr>Office 테마</vt:lpstr>
      <vt:lpstr>PowerPoint 프레젠테이션</vt:lpstr>
      <vt:lpstr>임도형</vt:lpstr>
      <vt:lpstr>PowerPoint 프레젠테이션</vt:lpstr>
      <vt:lpstr>디지털 치료제(Digital Therapeutics; DTx)</vt:lpstr>
      <vt:lpstr>디지털 치료제 사례 - 치매</vt:lpstr>
      <vt:lpstr>디지털 치료제 사례 - 치매</vt:lpstr>
      <vt:lpstr>디지털 치료제 치매</vt:lpstr>
      <vt:lpstr>유사 개념</vt:lpstr>
      <vt:lpstr>DTx 사례</vt:lpstr>
      <vt:lpstr>DTx 사례 - 국내</vt:lpstr>
      <vt:lpstr>DTx 장점</vt:lpstr>
      <vt:lpstr>디지털 치료제</vt:lpstr>
      <vt:lpstr>PowerPoint 프레젠테이션</vt:lpstr>
      <vt:lpstr>디지털 치료제(DTx)에 AI는 필수</vt:lpstr>
      <vt:lpstr>디지털 치료제(DTx)에 AI는 필수</vt:lpstr>
      <vt:lpstr>DTx에 AI가 필수?</vt:lpstr>
      <vt:lpstr>PowerPoint 프레젠테이션</vt:lpstr>
      <vt:lpstr>딥러닝 능력</vt:lpstr>
      <vt:lpstr>함수</vt:lpstr>
      <vt:lpstr>학습</vt:lpstr>
      <vt:lpstr>학습</vt:lpstr>
      <vt:lpstr>학습</vt:lpstr>
      <vt:lpstr>학습</vt:lpstr>
      <vt:lpstr>학습이 되면</vt:lpstr>
      <vt:lpstr>딥러닝 활용 예</vt:lpstr>
      <vt:lpstr>딥러닝 활용 예</vt:lpstr>
      <vt:lpstr>딥러닝 활용 예</vt:lpstr>
      <vt:lpstr>딥러닝 활용 예</vt:lpstr>
      <vt:lpstr>딥러닝 활용 예</vt:lpstr>
      <vt:lpstr>딥러닝 활용 예</vt:lpstr>
      <vt:lpstr>딥러닝 활용 예</vt:lpstr>
      <vt:lpstr>딥러닝 활용 예</vt:lpstr>
      <vt:lpstr>딥러닝 활용 예</vt:lpstr>
      <vt:lpstr>PowerPoint 프레젠테이션</vt:lpstr>
      <vt:lpstr>진단 AI / 치료 AI</vt:lpstr>
      <vt:lpstr>치료를 위한 인공지능</vt:lpstr>
      <vt:lpstr>치료를 위한 인공지능</vt:lpstr>
      <vt:lpstr>순환 의존 관계</vt:lpstr>
      <vt:lpstr>DTx에 필요한 AI</vt:lpstr>
      <vt:lpstr>DTx에 필요한 AI</vt:lpstr>
      <vt:lpstr>대안</vt:lpstr>
      <vt:lpstr>대안</vt:lpstr>
      <vt:lpstr>다른 대안</vt:lpstr>
      <vt:lpstr>다른 대안</vt:lpstr>
      <vt:lpstr>다른 대안</vt:lpstr>
      <vt:lpstr>로완</vt:lpstr>
      <vt:lpstr>로완</vt:lpstr>
      <vt:lpstr>로완</vt:lpstr>
      <vt:lpstr>로완</vt:lpstr>
      <vt:lpstr>로완</vt:lpstr>
      <vt:lpstr>로완</vt:lpstr>
      <vt:lpstr>PowerPoint 프레젠테이션</vt:lpstr>
      <vt:lpstr>AI에게 원하는 바</vt:lpstr>
      <vt:lpstr>작업 - 추천 시스템</vt:lpstr>
      <vt:lpstr>기존 추천 시스템 방법</vt:lpstr>
      <vt:lpstr>DTx에 적용하려니</vt:lpstr>
      <vt:lpstr>DTx에서의 문제점</vt:lpstr>
      <vt:lpstr>DTx를 위한 AI모델 부재</vt:lpstr>
      <vt:lpstr>PowerPoint 프레젠테이션</vt:lpstr>
      <vt:lpstr>잠재값(Latent Value)</vt:lpstr>
      <vt:lpstr>측정된 값</vt:lpstr>
      <vt:lpstr>사용자, 컨텐츠</vt:lpstr>
      <vt:lpstr>사용자 - 컨텐츠 - 점수</vt:lpstr>
      <vt:lpstr>표상</vt:lpstr>
      <vt:lpstr>값과 프로세서의 관계</vt:lpstr>
      <vt:lpstr>학습하고 싶은 거</vt:lpstr>
      <vt:lpstr>학습하고 싶은 거</vt:lpstr>
      <vt:lpstr>feature 들 추가해도</vt:lpstr>
      <vt:lpstr>만약 latent값들을 알고 있다면</vt:lpstr>
      <vt:lpstr>만약 latent값들을 알고 있다면</vt:lpstr>
      <vt:lpstr>만약 latent값들을 알 수 만 있다면</vt:lpstr>
      <vt:lpstr>CDLF의 학습</vt:lpstr>
      <vt:lpstr>user processor와 유사</vt:lpstr>
      <vt:lpstr>GAN과 유사</vt:lpstr>
      <vt:lpstr>CDLF의 학습</vt:lpstr>
      <vt:lpstr>CDLF의 학습</vt:lpstr>
      <vt:lpstr>CDLF의 학습</vt:lpstr>
      <vt:lpstr>CDLF의 학습</vt:lpstr>
      <vt:lpstr>CDLF의 학습</vt:lpstr>
      <vt:lpstr>CDLF의 학습</vt:lpstr>
      <vt:lpstr>CDLF의 학습</vt:lpstr>
      <vt:lpstr>CDLF의 학습</vt:lpstr>
      <vt:lpstr>CDLF의 학습</vt:lpstr>
      <vt:lpstr>CDLF의 학습</vt:lpstr>
      <vt:lpstr>CDLF의 학습</vt:lpstr>
      <vt:lpstr>CDLF 구조</vt:lpstr>
      <vt:lpstr>CDLF 구조</vt:lpstr>
      <vt:lpstr>CDLF 구조 - 밖에서 보면</vt:lpstr>
      <vt:lpstr>CDLF(Cyclic Dual Latent Feeder)</vt:lpstr>
      <vt:lpstr>CDLF finder</vt:lpstr>
      <vt:lpstr>최종 CDLF 구조</vt:lpstr>
      <vt:lpstr>DTx를 위한 AI 모델</vt:lpstr>
      <vt:lpstr>추천시스템 벤치마킹</vt:lpstr>
      <vt:lpstr>PowerPoint 프레젠테이션</vt:lpstr>
      <vt:lpstr>경도인지장애 환자를 위한 슈퍼브레인</vt:lpstr>
      <vt:lpstr>슈퍼브레인에 AI 적용</vt:lpstr>
      <vt:lpstr>슈퍼브레인에 AI 적용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연락처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설아</dc:creator>
  <cp:lastModifiedBy>도형 임</cp:lastModifiedBy>
  <cp:revision>757</cp:revision>
  <dcterms:created xsi:type="dcterms:W3CDTF">2023-04-05T00:38:07Z</dcterms:created>
  <dcterms:modified xsi:type="dcterms:W3CDTF">2024-03-20T05:19:37Z</dcterms:modified>
</cp:coreProperties>
</file>